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Asap Bold" charset="1" panose="020F0804030202060203"/>
      <p:regular r:id="rId19"/>
    </p:embeddedFont>
    <p:embeddedFont>
      <p:font typeface="Muli Bold" charset="1" panose="00000800000000000000"/>
      <p:regular r:id="rId20"/>
    </p:embeddedFont>
    <p:embeddedFont>
      <p:font typeface="Open Sans Bold" charset="1" panose="020B0806030504020204"/>
      <p:regular r:id="rId21"/>
    </p:embeddedFont>
    <p:embeddedFont>
      <p:font typeface="Muli Ultra-Bold" charset="1" panose="00000900000000000000"/>
      <p:regular r:id="rId22"/>
    </p:embeddedFont>
    <p:embeddedFont>
      <p:font typeface="Asap Semi-Bold" charset="1" panose="020F07040302020602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9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jpeg" Type="http://schemas.openxmlformats.org/officeDocument/2006/relationships/image"/><Relationship Id="rId9" Target="../media/image1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canva.com/design/DAGolq9A3iM/-wf2ZoXBJ9rCfyGNrtLbVA/edit?utm_content=DAGolq9A3iM&amp;utm_campaign=designshare&amp;utm_medium=link2&amp;utm_source=sharebutton" TargetMode="External" Type="http://schemas.openxmlformats.org/officeDocument/2006/relationships/hyperlink"/><Relationship Id="rId3" Target="../media/image1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28644" y="488999"/>
            <a:ext cx="7630713" cy="8375736"/>
          </a:xfrm>
          <a:custGeom>
            <a:avLst/>
            <a:gdLst/>
            <a:ahLst/>
            <a:cxnLst/>
            <a:rect r="r" b="b" t="t" l="l"/>
            <a:pathLst>
              <a:path h="8375736" w="7630713">
                <a:moveTo>
                  <a:pt x="0" y="0"/>
                </a:moveTo>
                <a:lnTo>
                  <a:pt x="7630712" y="0"/>
                </a:lnTo>
                <a:lnTo>
                  <a:pt x="7630712" y="8375737"/>
                </a:lnTo>
                <a:lnTo>
                  <a:pt x="0" y="83757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763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794646" y="5658960"/>
            <a:ext cx="5422603" cy="55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2670BB"/>
                </a:solidFill>
                <a:latin typeface="Asap Bold"/>
                <a:ea typeface="Asap Bold"/>
                <a:cs typeface="Asap Bold"/>
                <a:sym typeface="Asap Bold"/>
              </a:rPr>
              <a:t>Tecnologia a favor da infância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328518">
            <a:off x="-293134" y="5743892"/>
            <a:ext cx="18874267" cy="6241688"/>
          </a:xfrm>
          <a:custGeom>
            <a:avLst/>
            <a:gdLst/>
            <a:ahLst/>
            <a:cxnLst/>
            <a:rect r="r" b="b" t="t" l="l"/>
            <a:pathLst>
              <a:path h="6241688" w="18874267">
                <a:moveTo>
                  <a:pt x="0" y="0"/>
                </a:moveTo>
                <a:lnTo>
                  <a:pt x="18874268" y="0"/>
                </a:lnTo>
                <a:lnTo>
                  <a:pt x="18874268" y="6241688"/>
                </a:lnTo>
                <a:lnTo>
                  <a:pt x="0" y="62416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525968">
            <a:off x="-488164" y="-2159384"/>
            <a:ext cx="19280921" cy="6376168"/>
          </a:xfrm>
          <a:custGeom>
            <a:avLst/>
            <a:gdLst/>
            <a:ahLst/>
            <a:cxnLst/>
            <a:rect r="r" b="b" t="t" l="l"/>
            <a:pathLst>
              <a:path h="6376168" w="19280921">
                <a:moveTo>
                  <a:pt x="0" y="0"/>
                </a:moveTo>
                <a:lnTo>
                  <a:pt x="19280921" y="0"/>
                </a:lnTo>
                <a:lnTo>
                  <a:pt x="19280921" y="6376168"/>
                </a:lnTo>
                <a:lnTo>
                  <a:pt x="0" y="63761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3239" y="2444086"/>
            <a:ext cx="8030763" cy="2877346"/>
            <a:chOff x="0" y="0"/>
            <a:chExt cx="6424611" cy="23018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424611" cy="2301877"/>
            </a:xfrm>
            <a:custGeom>
              <a:avLst/>
              <a:gdLst/>
              <a:ahLst/>
              <a:cxnLst/>
              <a:rect r="r" b="b" t="t" l="l"/>
              <a:pathLst>
                <a:path h="2301877" w="6424611">
                  <a:moveTo>
                    <a:pt x="6300150" y="2301877"/>
                  </a:moveTo>
                  <a:lnTo>
                    <a:pt x="124460" y="2301877"/>
                  </a:lnTo>
                  <a:cubicBezTo>
                    <a:pt x="55880" y="2301877"/>
                    <a:pt x="0" y="2245997"/>
                    <a:pt x="0" y="217741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300151" y="0"/>
                  </a:lnTo>
                  <a:cubicBezTo>
                    <a:pt x="6368731" y="0"/>
                    <a:pt x="6424611" y="55880"/>
                    <a:pt x="6424611" y="124460"/>
                  </a:cubicBezTo>
                  <a:lnTo>
                    <a:pt x="6424611" y="2177417"/>
                  </a:lnTo>
                  <a:cubicBezTo>
                    <a:pt x="6424611" y="2245997"/>
                    <a:pt x="6368731" y="2301877"/>
                    <a:pt x="6300151" y="230187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13239" y="5536001"/>
            <a:ext cx="8030763" cy="2986163"/>
            <a:chOff x="0" y="0"/>
            <a:chExt cx="6424611" cy="23889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424611" cy="2388930"/>
            </a:xfrm>
            <a:custGeom>
              <a:avLst/>
              <a:gdLst/>
              <a:ahLst/>
              <a:cxnLst/>
              <a:rect r="r" b="b" t="t" l="l"/>
              <a:pathLst>
                <a:path h="2388930" w="6424611">
                  <a:moveTo>
                    <a:pt x="6300150" y="2388930"/>
                  </a:moveTo>
                  <a:lnTo>
                    <a:pt x="124460" y="2388930"/>
                  </a:lnTo>
                  <a:cubicBezTo>
                    <a:pt x="55880" y="2388930"/>
                    <a:pt x="0" y="2333050"/>
                    <a:pt x="0" y="226447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300151" y="0"/>
                  </a:lnTo>
                  <a:cubicBezTo>
                    <a:pt x="6368731" y="0"/>
                    <a:pt x="6424611" y="55880"/>
                    <a:pt x="6424611" y="124460"/>
                  </a:cubicBezTo>
                  <a:lnTo>
                    <a:pt x="6424611" y="2264470"/>
                  </a:lnTo>
                  <a:cubicBezTo>
                    <a:pt x="6424611" y="2333050"/>
                    <a:pt x="6368731" y="2388930"/>
                    <a:pt x="6300151" y="238893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144000" y="2444086"/>
            <a:ext cx="8407624" cy="2877346"/>
            <a:chOff x="0" y="0"/>
            <a:chExt cx="6726099" cy="23018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726099" cy="2301877"/>
            </a:xfrm>
            <a:custGeom>
              <a:avLst/>
              <a:gdLst/>
              <a:ahLst/>
              <a:cxnLst/>
              <a:rect r="r" b="b" t="t" l="l"/>
              <a:pathLst>
                <a:path h="2301877" w="6726099">
                  <a:moveTo>
                    <a:pt x="6601639" y="2301877"/>
                  </a:moveTo>
                  <a:lnTo>
                    <a:pt x="124460" y="2301877"/>
                  </a:lnTo>
                  <a:cubicBezTo>
                    <a:pt x="55880" y="2301877"/>
                    <a:pt x="0" y="2245997"/>
                    <a:pt x="0" y="217741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01639" y="0"/>
                  </a:lnTo>
                  <a:cubicBezTo>
                    <a:pt x="6670219" y="0"/>
                    <a:pt x="6726099" y="55880"/>
                    <a:pt x="6726099" y="124460"/>
                  </a:cubicBezTo>
                  <a:lnTo>
                    <a:pt x="6726099" y="2177417"/>
                  </a:lnTo>
                  <a:cubicBezTo>
                    <a:pt x="6726099" y="2245997"/>
                    <a:pt x="6670219" y="2301877"/>
                    <a:pt x="6601639" y="230187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144000" y="5536001"/>
            <a:ext cx="8407624" cy="2986163"/>
            <a:chOff x="0" y="0"/>
            <a:chExt cx="6726099" cy="23889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726099" cy="2388930"/>
            </a:xfrm>
            <a:custGeom>
              <a:avLst/>
              <a:gdLst/>
              <a:ahLst/>
              <a:cxnLst/>
              <a:rect r="r" b="b" t="t" l="l"/>
              <a:pathLst>
                <a:path h="2388930" w="6726099">
                  <a:moveTo>
                    <a:pt x="6601639" y="2388930"/>
                  </a:moveTo>
                  <a:lnTo>
                    <a:pt x="124460" y="2388930"/>
                  </a:lnTo>
                  <a:cubicBezTo>
                    <a:pt x="55880" y="2388930"/>
                    <a:pt x="0" y="2333050"/>
                    <a:pt x="0" y="226447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01639" y="0"/>
                  </a:lnTo>
                  <a:cubicBezTo>
                    <a:pt x="6670219" y="0"/>
                    <a:pt x="6726099" y="55880"/>
                    <a:pt x="6726099" y="124460"/>
                  </a:cubicBezTo>
                  <a:lnTo>
                    <a:pt x="6726099" y="2264470"/>
                  </a:lnTo>
                  <a:cubicBezTo>
                    <a:pt x="6726099" y="2333050"/>
                    <a:pt x="6670219" y="2388930"/>
                    <a:pt x="6601639" y="238893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3415180" y="830653"/>
            <a:ext cx="11457640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59"/>
              </a:lnSpc>
            </a:pPr>
            <a:r>
              <a:rPr lang="en-US" b="true" sz="7799">
                <a:solidFill>
                  <a:srgbClr val="FA9327"/>
                </a:solidFill>
                <a:latin typeface="Asap Bold"/>
                <a:ea typeface="Asap Bold"/>
                <a:cs typeface="Asap Bold"/>
                <a:sym typeface="Asap Bold"/>
              </a:rPr>
              <a:t>S</a:t>
            </a:r>
            <a:r>
              <a:rPr lang="en-US" b="true" sz="7799">
                <a:solidFill>
                  <a:srgbClr val="FA9327"/>
                </a:solidFill>
                <a:latin typeface="Asap Bold"/>
                <a:ea typeface="Asap Bold"/>
                <a:cs typeface="Asap Bold"/>
                <a:sym typeface="Asap Bold"/>
              </a:rPr>
              <a:t>egurança da Informação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45521" y="3339834"/>
            <a:ext cx="6166199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b="true" sz="2999">
                <a:solidFill>
                  <a:srgbClr val="2670BB"/>
                </a:solidFill>
                <a:latin typeface="Asap Bold"/>
                <a:ea typeface="Asap Bold"/>
                <a:cs typeface="Asap Bold"/>
                <a:sym typeface="Asap Bold"/>
              </a:rPr>
              <a:t>Cript</a:t>
            </a:r>
            <a:r>
              <a:rPr lang="en-US" b="true" sz="2999">
                <a:solidFill>
                  <a:srgbClr val="2670BB"/>
                </a:solidFill>
                <a:latin typeface="Asap Bold"/>
                <a:ea typeface="Asap Bold"/>
                <a:cs typeface="Asap Bold"/>
                <a:sym typeface="Asap Bold"/>
              </a:rPr>
              <a:t>ografia de dados sensíveis </a:t>
            </a:r>
          </a:p>
          <a:p>
            <a:pPr algn="ctr">
              <a:lnSpc>
                <a:spcPts val="4199"/>
              </a:lnSpc>
            </a:pPr>
            <a:r>
              <a:rPr lang="en-US" b="true" sz="2999">
                <a:solidFill>
                  <a:srgbClr val="2670BB"/>
                </a:solidFill>
                <a:latin typeface="Asap Bold"/>
                <a:ea typeface="Asap Bold"/>
                <a:cs typeface="Asap Bold"/>
                <a:sym typeface="Asap Bold"/>
              </a:rPr>
              <a:t>(como fotos e documentos)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45521" y="6486157"/>
            <a:ext cx="6166199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b="true" sz="2999">
                <a:solidFill>
                  <a:srgbClr val="2670BB"/>
                </a:solidFill>
                <a:latin typeface="Asap Bold"/>
                <a:ea typeface="Asap Bold"/>
                <a:cs typeface="Asap Bold"/>
                <a:sym typeface="Asap Bold"/>
              </a:rPr>
              <a:t>Autent</a:t>
            </a:r>
            <a:r>
              <a:rPr lang="en-US" b="true" sz="2999">
                <a:solidFill>
                  <a:srgbClr val="2670BB"/>
                </a:solidFill>
                <a:latin typeface="Asap Bold"/>
                <a:ea typeface="Asap Bold"/>
                <a:cs typeface="Asap Bold"/>
                <a:sym typeface="Asap Bold"/>
              </a:rPr>
              <a:t>icação em duas etapas (2FA) para orientadores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64713" y="3339834"/>
            <a:ext cx="6166199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b="true" sz="2999">
                <a:solidFill>
                  <a:srgbClr val="2670BB"/>
                </a:solidFill>
                <a:latin typeface="Asap Bold"/>
                <a:ea typeface="Asap Bold"/>
                <a:cs typeface="Asap Bold"/>
                <a:sym typeface="Asap Bold"/>
              </a:rPr>
              <a:t>Backups aut</a:t>
            </a:r>
            <a:r>
              <a:rPr lang="en-US" b="true" sz="2999">
                <a:solidFill>
                  <a:srgbClr val="2670BB"/>
                </a:solidFill>
                <a:latin typeface="Asap Bold"/>
                <a:ea typeface="Asap Bold"/>
                <a:cs typeface="Asap Bold"/>
                <a:sym typeface="Asap Bold"/>
              </a:rPr>
              <a:t>omáticos e restrição de acesso por nível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64713" y="6224220"/>
            <a:ext cx="6166199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b="true" sz="2999">
                <a:solidFill>
                  <a:srgbClr val="2670BB"/>
                </a:solidFill>
                <a:latin typeface="Asap Bold"/>
                <a:ea typeface="Asap Bold"/>
                <a:cs typeface="Asap Bold"/>
                <a:sym typeface="Asap Bold"/>
              </a:rPr>
              <a:t>Conformidade com LGPD e ECA, protegend</a:t>
            </a:r>
            <a:r>
              <a:rPr lang="en-US" b="true" sz="2999">
                <a:solidFill>
                  <a:srgbClr val="2670BB"/>
                </a:solidFill>
                <a:latin typeface="Asap Bold"/>
                <a:ea typeface="Asap Bold"/>
                <a:cs typeface="Asap Bold"/>
                <a:sym typeface="Asap Bold"/>
              </a:rPr>
              <a:t>o a identidade de crianças e usuários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87830" y="8884114"/>
            <a:ext cx="14912340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b="true" sz="2999">
                <a:solidFill>
                  <a:srgbClr val="FA9327"/>
                </a:solidFill>
                <a:latin typeface="Asap Bold"/>
                <a:ea typeface="Asap Bold"/>
                <a:cs typeface="Asap Bold"/>
                <a:sym typeface="Asap Bold"/>
              </a:rPr>
              <a:t>Finalidade: Garantir seguranç</a:t>
            </a:r>
            <a:r>
              <a:rPr lang="en-US" b="true" sz="2999">
                <a:solidFill>
                  <a:srgbClr val="FA9327"/>
                </a:solidFill>
                <a:latin typeface="Asap Bold"/>
                <a:ea typeface="Asap Bold"/>
                <a:cs typeface="Asap Bold"/>
                <a:sym typeface="Asap Bold"/>
              </a:rPr>
              <a:t>a, confiança e legalidade em todo o processo de doação e gestão.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6721895" y="427681"/>
            <a:ext cx="1074810" cy="1202037"/>
          </a:xfrm>
          <a:custGeom>
            <a:avLst/>
            <a:gdLst/>
            <a:ahLst/>
            <a:cxnLst/>
            <a:rect r="r" b="b" t="t" l="l"/>
            <a:pathLst>
              <a:path h="1202037" w="1074810">
                <a:moveTo>
                  <a:pt x="0" y="0"/>
                </a:moveTo>
                <a:lnTo>
                  <a:pt x="1074810" y="0"/>
                </a:lnTo>
                <a:lnTo>
                  <a:pt x="1074810" y="1202038"/>
                </a:lnTo>
                <a:lnTo>
                  <a:pt x="0" y="12020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732" t="-81358" r="-163557" b="-77312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77180" y="236488"/>
            <a:ext cx="9381148" cy="9814023"/>
            <a:chOff x="0" y="0"/>
            <a:chExt cx="7504918" cy="78512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504919" cy="7851218"/>
            </a:xfrm>
            <a:custGeom>
              <a:avLst/>
              <a:gdLst/>
              <a:ahLst/>
              <a:cxnLst/>
              <a:rect r="r" b="b" t="t" l="l"/>
              <a:pathLst>
                <a:path h="7851218" w="7504919">
                  <a:moveTo>
                    <a:pt x="7380458" y="7851218"/>
                  </a:moveTo>
                  <a:lnTo>
                    <a:pt x="124460" y="7851218"/>
                  </a:lnTo>
                  <a:cubicBezTo>
                    <a:pt x="55880" y="7851218"/>
                    <a:pt x="0" y="7795338"/>
                    <a:pt x="0" y="77267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380459" y="0"/>
                  </a:lnTo>
                  <a:cubicBezTo>
                    <a:pt x="7449038" y="0"/>
                    <a:pt x="7504919" y="55880"/>
                    <a:pt x="7504919" y="124460"/>
                  </a:cubicBezTo>
                  <a:lnTo>
                    <a:pt x="7504919" y="7726759"/>
                  </a:lnTo>
                  <a:cubicBezTo>
                    <a:pt x="7504919" y="7795338"/>
                    <a:pt x="7449038" y="7851218"/>
                    <a:pt x="7380459" y="7851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9448690" y="3502953"/>
            <a:ext cx="7638127" cy="0"/>
          </a:xfrm>
          <a:prstGeom prst="line">
            <a:avLst/>
          </a:prstGeom>
          <a:ln cap="rnd" w="76200">
            <a:solidFill>
              <a:srgbClr val="F2F3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9448690" y="6707847"/>
            <a:ext cx="7638127" cy="0"/>
          </a:xfrm>
          <a:prstGeom prst="line">
            <a:avLst/>
          </a:prstGeom>
          <a:ln cap="rnd" w="76200">
            <a:solidFill>
              <a:srgbClr val="F2F3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9410305" y="2023411"/>
            <a:ext cx="7714897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b="true" sz="2999">
                <a:solidFill>
                  <a:srgbClr val="FA9327"/>
                </a:solidFill>
                <a:latin typeface="Asap Bold"/>
                <a:ea typeface="Asap Bold"/>
                <a:cs typeface="Asap Bold"/>
                <a:sym typeface="Asap Bold"/>
              </a:rPr>
              <a:t>Im</a:t>
            </a:r>
            <a:r>
              <a:rPr lang="en-US" b="true" sz="2999">
                <a:solidFill>
                  <a:srgbClr val="FA9327"/>
                </a:solidFill>
                <a:latin typeface="Asap Bold"/>
                <a:ea typeface="Asap Bold"/>
                <a:cs typeface="Asap Bold"/>
                <a:sym typeface="Asap Bold"/>
              </a:rPr>
              <a:t>plementação conforme diretrizes WCAG 2.2 (níveis A e AA)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48690" y="4574247"/>
            <a:ext cx="7714897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199"/>
              </a:lnSpc>
              <a:spcBef>
                <a:spcPct val="0"/>
              </a:spcBef>
            </a:pPr>
            <a:r>
              <a:rPr lang="en-US" b="true" sz="2999" strike="noStrike" u="none">
                <a:solidFill>
                  <a:srgbClr val="FA9327"/>
                </a:solidFill>
                <a:latin typeface="Asap Bold"/>
                <a:ea typeface="Asap Bold"/>
                <a:cs typeface="Asap Bold"/>
                <a:sym typeface="Asap Bold"/>
              </a:rPr>
              <a:t>Suporte a leitores de tela, alto contraste e navegação por teclado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71921" y="7557271"/>
            <a:ext cx="7714897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199"/>
              </a:lnSpc>
              <a:spcBef>
                <a:spcPct val="0"/>
              </a:spcBef>
            </a:pPr>
            <a:r>
              <a:rPr lang="en-US" b="true" sz="2999" strike="noStrike" u="none">
                <a:solidFill>
                  <a:srgbClr val="FA9327"/>
                </a:solidFill>
                <a:latin typeface="Asap Bold"/>
                <a:ea typeface="Asap Bold"/>
                <a:cs typeface="Asap Bold"/>
                <a:sym typeface="Asap Bold"/>
              </a:rPr>
              <a:t>Interface adaptável a diferentes dispositivos (responsiva)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61947" y="236488"/>
            <a:ext cx="7951733" cy="9814023"/>
            <a:chOff x="0" y="0"/>
            <a:chExt cx="6361386" cy="785121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61387" cy="7851218"/>
            </a:xfrm>
            <a:custGeom>
              <a:avLst/>
              <a:gdLst/>
              <a:ahLst/>
              <a:cxnLst/>
              <a:rect r="r" b="b" t="t" l="l"/>
              <a:pathLst>
                <a:path h="7851218" w="6361387">
                  <a:moveTo>
                    <a:pt x="6236926" y="7851218"/>
                  </a:moveTo>
                  <a:lnTo>
                    <a:pt x="124460" y="7851218"/>
                  </a:lnTo>
                  <a:cubicBezTo>
                    <a:pt x="55880" y="7851218"/>
                    <a:pt x="0" y="7795338"/>
                    <a:pt x="0" y="77267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236926" y="0"/>
                  </a:lnTo>
                  <a:cubicBezTo>
                    <a:pt x="6305506" y="0"/>
                    <a:pt x="6361387" y="55880"/>
                    <a:pt x="6361387" y="124460"/>
                  </a:cubicBezTo>
                  <a:lnTo>
                    <a:pt x="6361387" y="7726759"/>
                  </a:lnTo>
                  <a:cubicBezTo>
                    <a:pt x="6361387" y="7795338"/>
                    <a:pt x="6305506" y="7851218"/>
                    <a:pt x="6236926" y="7851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28700" y="1249503"/>
            <a:ext cx="6463015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b="true" sz="7000">
                <a:solidFill>
                  <a:srgbClr val="2670BB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Ac</a:t>
            </a:r>
            <a:r>
              <a:rPr lang="en-US" b="true" sz="7000">
                <a:solidFill>
                  <a:srgbClr val="2670BB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essibilidade Digital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99714" y="4769509"/>
            <a:ext cx="5137103" cy="394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9"/>
              </a:lnSpc>
            </a:pPr>
            <a:r>
              <a:rPr lang="en-US" b="true" sz="3699">
                <a:solidFill>
                  <a:srgbClr val="FA9327"/>
                </a:solidFill>
                <a:latin typeface="Asap Semi-Bold"/>
                <a:ea typeface="Asap Semi-Bold"/>
                <a:cs typeface="Asap Semi-Bold"/>
                <a:sym typeface="Asap Semi-Bold"/>
              </a:rPr>
              <a:t>Objetiv</a:t>
            </a:r>
            <a:r>
              <a:rPr lang="en-US" b="true" sz="3699">
                <a:solidFill>
                  <a:srgbClr val="FA9327"/>
                </a:solidFill>
                <a:latin typeface="Asap Semi-Bold"/>
                <a:ea typeface="Asap Semi-Bold"/>
                <a:cs typeface="Asap Semi-Bold"/>
                <a:sym typeface="Asap Semi-Bold"/>
              </a:rPr>
              <a:t>o: Tornar a plataforma acessível a qualquer pessoa, inclusive com deficiências visuais ou motoras, ampliando o alcance e a inclusão.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721895" y="427681"/>
            <a:ext cx="1074810" cy="1202037"/>
          </a:xfrm>
          <a:custGeom>
            <a:avLst/>
            <a:gdLst/>
            <a:ahLst/>
            <a:cxnLst/>
            <a:rect r="r" b="b" t="t" l="l"/>
            <a:pathLst>
              <a:path h="1202037" w="1074810">
                <a:moveTo>
                  <a:pt x="0" y="0"/>
                </a:moveTo>
                <a:lnTo>
                  <a:pt x="1074810" y="0"/>
                </a:lnTo>
                <a:lnTo>
                  <a:pt x="1074810" y="1202038"/>
                </a:lnTo>
                <a:lnTo>
                  <a:pt x="0" y="12020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732" t="-81358" r="-163557" b="-77312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0016" y="3092124"/>
            <a:ext cx="5972525" cy="3254206"/>
            <a:chOff x="0" y="0"/>
            <a:chExt cx="4778020" cy="26033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78020" cy="2603365"/>
            </a:xfrm>
            <a:custGeom>
              <a:avLst/>
              <a:gdLst/>
              <a:ahLst/>
              <a:cxnLst/>
              <a:rect r="r" b="b" t="t" l="l"/>
              <a:pathLst>
                <a:path h="2603365" w="4778020">
                  <a:moveTo>
                    <a:pt x="4653560" y="2603365"/>
                  </a:moveTo>
                  <a:lnTo>
                    <a:pt x="124460" y="2603365"/>
                  </a:lnTo>
                  <a:cubicBezTo>
                    <a:pt x="55880" y="2603365"/>
                    <a:pt x="0" y="2547485"/>
                    <a:pt x="0" y="247890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53561" y="0"/>
                  </a:lnTo>
                  <a:cubicBezTo>
                    <a:pt x="4722140" y="0"/>
                    <a:pt x="4778020" y="55880"/>
                    <a:pt x="4778020" y="124460"/>
                  </a:cubicBezTo>
                  <a:lnTo>
                    <a:pt x="4778020" y="2478905"/>
                  </a:lnTo>
                  <a:cubicBezTo>
                    <a:pt x="4778020" y="2547485"/>
                    <a:pt x="4722140" y="2603365"/>
                    <a:pt x="4653561" y="260336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00016" y="6535402"/>
            <a:ext cx="5972525" cy="3341174"/>
            <a:chOff x="0" y="0"/>
            <a:chExt cx="4778020" cy="267293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778020" cy="2672940"/>
            </a:xfrm>
            <a:custGeom>
              <a:avLst/>
              <a:gdLst/>
              <a:ahLst/>
              <a:cxnLst/>
              <a:rect r="r" b="b" t="t" l="l"/>
              <a:pathLst>
                <a:path h="2672940" w="4778020">
                  <a:moveTo>
                    <a:pt x="4653560" y="2672939"/>
                  </a:moveTo>
                  <a:lnTo>
                    <a:pt x="124460" y="2672939"/>
                  </a:lnTo>
                  <a:cubicBezTo>
                    <a:pt x="55880" y="2672939"/>
                    <a:pt x="0" y="2617059"/>
                    <a:pt x="0" y="254847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53561" y="0"/>
                  </a:lnTo>
                  <a:cubicBezTo>
                    <a:pt x="4722140" y="0"/>
                    <a:pt x="4778020" y="55880"/>
                    <a:pt x="4778020" y="124460"/>
                  </a:cubicBezTo>
                  <a:lnTo>
                    <a:pt x="4778020" y="2548480"/>
                  </a:lnTo>
                  <a:cubicBezTo>
                    <a:pt x="4778020" y="2617059"/>
                    <a:pt x="4722140" y="2672940"/>
                    <a:pt x="4653561" y="2672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941939" y="3092124"/>
            <a:ext cx="5972525" cy="3254206"/>
            <a:chOff x="0" y="0"/>
            <a:chExt cx="4778020" cy="26033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778020" cy="2603365"/>
            </a:xfrm>
            <a:custGeom>
              <a:avLst/>
              <a:gdLst/>
              <a:ahLst/>
              <a:cxnLst/>
              <a:rect r="r" b="b" t="t" l="l"/>
              <a:pathLst>
                <a:path h="2603365" w="4778020">
                  <a:moveTo>
                    <a:pt x="4653560" y="2603365"/>
                  </a:moveTo>
                  <a:lnTo>
                    <a:pt x="124460" y="2603365"/>
                  </a:lnTo>
                  <a:cubicBezTo>
                    <a:pt x="55880" y="2603365"/>
                    <a:pt x="0" y="2547485"/>
                    <a:pt x="0" y="247890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53561" y="0"/>
                  </a:lnTo>
                  <a:cubicBezTo>
                    <a:pt x="4722140" y="0"/>
                    <a:pt x="4778020" y="55880"/>
                    <a:pt x="4778020" y="124460"/>
                  </a:cubicBezTo>
                  <a:lnTo>
                    <a:pt x="4778020" y="2478905"/>
                  </a:lnTo>
                  <a:cubicBezTo>
                    <a:pt x="4778020" y="2547485"/>
                    <a:pt x="4722140" y="2603365"/>
                    <a:pt x="4653561" y="260336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941939" y="6535402"/>
            <a:ext cx="5972525" cy="3341174"/>
            <a:chOff x="0" y="0"/>
            <a:chExt cx="4778020" cy="267293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78020" cy="2672940"/>
            </a:xfrm>
            <a:custGeom>
              <a:avLst/>
              <a:gdLst/>
              <a:ahLst/>
              <a:cxnLst/>
              <a:rect r="r" b="b" t="t" l="l"/>
              <a:pathLst>
                <a:path h="2672940" w="4778020">
                  <a:moveTo>
                    <a:pt x="4653560" y="2672939"/>
                  </a:moveTo>
                  <a:lnTo>
                    <a:pt x="124460" y="2672939"/>
                  </a:lnTo>
                  <a:cubicBezTo>
                    <a:pt x="55880" y="2672939"/>
                    <a:pt x="0" y="2617059"/>
                    <a:pt x="0" y="254847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53561" y="0"/>
                  </a:lnTo>
                  <a:cubicBezTo>
                    <a:pt x="4722140" y="0"/>
                    <a:pt x="4778020" y="55880"/>
                    <a:pt x="4778020" y="124460"/>
                  </a:cubicBezTo>
                  <a:lnTo>
                    <a:pt x="4778020" y="2548480"/>
                  </a:lnTo>
                  <a:cubicBezTo>
                    <a:pt x="4778020" y="2617059"/>
                    <a:pt x="4722140" y="2672940"/>
                    <a:pt x="4653561" y="2672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502926" y="4260948"/>
            <a:ext cx="5208628" cy="4548907"/>
            <a:chOff x="0" y="0"/>
            <a:chExt cx="4166903" cy="363912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166903" cy="3639126"/>
            </a:xfrm>
            <a:custGeom>
              <a:avLst/>
              <a:gdLst/>
              <a:ahLst/>
              <a:cxnLst/>
              <a:rect r="r" b="b" t="t" l="l"/>
              <a:pathLst>
                <a:path h="3639126" w="4166903">
                  <a:moveTo>
                    <a:pt x="4042442" y="3639126"/>
                  </a:moveTo>
                  <a:lnTo>
                    <a:pt x="124460" y="3639126"/>
                  </a:lnTo>
                  <a:cubicBezTo>
                    <a:pt x="55880" y="3639126"/>
                    <a:pt x="0" y="3583246"/>
                    <a:pt x="0" y="351466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42443" y="0"/>
                  </a:lnTo>
                  <a:cubicBezTo>
                    <a:pt x="4111023" y="0"/>
                    <a:pt x="4166903" y="55880"/>
                    <a:pt x="4166903" y="124460"/>
                  </a:cubicBezTo>
                  <a:lnTo>
                    <a:pt x="4166903" y="3514666"/>
                  </a:lnTo>
                  <a:cubicBezTo>
                    <a:pt x="4166903" y="3583246"/>
                    <a:pt x="4111023" y="3639126"/>
                    <a:pt x="4042443" y="363912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978334" y="777549"/>
            <a:ext cx="16643350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19"/>
              </a:lnSpc>
              <a:spcBef>
                <a:spcPct val="0"/>
              </a:spcBef>
            </a:pPr>
            <a:r>
              <a:rPr lang="en-US" b="true" sz="7599">
                <a:solidFill>
                  <a:srgbClr val="FA9327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T</a:t>
            </a:r>
            <a:r>
              <a:rPr lang="en-US" b="true" sz="7599" strike="noStrike" u="none">
                <a:solidFill>
                  <a:srgbClr val="FA9327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ec</a:t>
            </a:r>
            <a:r>
              <a:rPr lang="en-US" b="true" sz="7599" strike="noStrike" u="none">
                <a:solidFill>
                  <a:srgbClr val="FA9327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nolog</a:t>
            </a:r>
            <a:r>
              <a:rPr lang="en-US" b="true" sz="7599" strike="noStrike" u="none">
                <a:solidFill>
                  <a:srgbClr val="FA9327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ias </a:t>
            </a:r>
            <a:r>
              <a:rPr lang="en-US" b="true" sz="7599" strike="noStrike" u="none">
                <a:solidFill>
                  <a:srgbClr val="FA9327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U</a:t>
            </a:r>
            <a:r>
              <a:rPr lang="en-US" b="true" sz="7599" strike="noStrike" u="none">
                <a:solidFill>
                  <a:srgbClr val="FA9327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tilizadas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2765" y="4177665"/>
            <a:ext cx="5719714" cy="188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b="true" sz="2699">
                <a:solidFill>
                  <a:srgbClr val="2670BB"/>
                </a:solidFill>
                <a:latin typeface="Muli Bold"/>
                <a:ea typeface="Muli Bold"/>
                <a:cs typeface="Muli Bold"/>
                <a:sym typeface="Muli Bold"/>
              </a:rPr>
              <a:t>Google Drive: </a:t>
            </a:r>
            <a:r>
              <a:rPr lang="en-US" b="true" sz="2699">
                <a:solidFill>
                  <a:srgbClr val="2670BB"/>
                </a:solidFill>
                <a:latin typeface="Muli Bold"/>
                <a:ea typeface="Muli Bold"/>
                <a:cs typeface="Muli Bold"/>
                <a:sym typeface="Muli Bold"/>
              </a:rPr>
              <a:t>documentação, ideação e definição das necessidades com base em Design Thinking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941939" y="4223739"/>
            <a:ext cx="5488643" cy="1407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b="true" sz="2699">
                <a:solidFill>
                  <a:srgbClr val="2670BB"/>
                </a:solidFill>
                <a:latin typeface="Muli Bold"/>
                <a:ea typeface="Muli Bold"/>
                <a:cs typeface="Muli Bold"/>
                <a:sym typeface="Muli Bold"/>
              </a:rPr>
              <a:t>Tr</a:t>
            </a:r>
            <a:r>
              <a:rPr lang="en-US" b="true" sz="2699" strike="noStrike" u="none">
                <a:solidFill>
                  <a:srgbClr val="2670BB"/>
                </a:solidFill>
                <a:latin typeface="Muli Bold"/>
                <a:ea typeface="Muli Bold"/>
                <a:cs typeface="Muli Bold"/>
                <a:sym typeface="Muli Bold"/>
              </a:rPr>
              <a:t>e</a:t>
            </a:r>
            <a:r>
              <a:rPr lang="en-US" b="true" sz="2699" strike="noStrike" u="none">
                <a:solidFill>
                  <a:srgbClr val="2670BB"/>
                </a:solidFill>
                <a:latin typeface="Muli Bold"/>
                <a:ea typeface="Muli Bold"/>
                <a:cs typeface="Muli Bold"/>
                <a:sym typeface="Muli Bold"/>
              </a:rPr>
              <a:t>llo:</a:t>
            </a:r>
            <a:r>
              <a:rPr lang="en-US" b="true" sz="2699" strike="noStrike" u="none">
                <a:solidFill>
                  <a:srgbClr val="2670BB"/>
                </a:solidFill>
                <a:latin typeface="Muli Bold"/>
                <a:ea typeface="Muli Bold"/>
                <a:cs typeface="Muli Bold"/>
                <a:sym typeface="Muli Bold"/>
              </a:rPr>
              <a:t> organização de tarefas, cronograma e papéis da equipe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00016" y="7661984"/>
            <a:ext cx="5143052" cy="1407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b="true" sz="2699">
                <a:solidFill>
                  <a:srgbClr val="2670BB"/>
                </a:solidFill>
                <a:latin typeface="Muli Bold"/>
                <a:ea typeface="Muli Bold"/>
                <a:cs typeface="Muli Bold"/>
                <a:sym typeface="Muli Bold"/>
              </a:rPr>
              <a:t>VS C</a:t>
            </a:r>
            <a:r>
              <a:rPr lang="en-US" b="true" sz="2699" strike="noStrike" u="none">
                <a:solidFill>
                  <a:srgbClr val="2670BB"/>
                </a:solidFill>
                <a:latin typeface="Muli Bold"/>
                <a:ea typeface="Muli Bold"/>
                <a:cs typeface="Muli Bold"/>
                <a:sym typeface="Muli Bold"/>
              </a:rPr>
              <a:t>o</a:t>
            </a:r>
            <a:r>
              <a:rPr lang="en-US" b="true" sz="2699" strike="noStrike" u="none">
                <a:solidFill>
                  <a:srgbClr val="2670BB"/>
                </a:solidFill>
                <a:latin typeface="Muli Bold"/>
                <a:ea typeface="Muli Bold"/>
                <a:cs typeface="Muli Bold"/>
                <a:sym typeface="Muli Bold"/>
              </a:rPr>
              <a:t>de:</a:t>
            </a:r>
            <a:r>
              <a:rPr lang="en-US" b="true" sz="2699" strike="noStrike" u="none">
                <a:solidFill>
                  <a:srgbClr val="2670BB"/>
                </a:solidFill>
                <a:latin typeface="Muli Bold"/>
                <a:ea typeface="Muli Bold"/>
                <a:cs typeface="Muli Bold"/>
                <a:sym typeface="Muli Bold"/>
              </a:rPr>
              <a:t> HTML, CSS e JavaScript - prototipação diretamente em código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502926" y="5857949"/>
            <a:ext cx="4702639" cy="2836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82927" indent="-291463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699">
                <a:solidFill>
                  <a:srgbClr val="2670BB"/>
                </a:solidFill>
                <a:latin typeface="Muli Bold"/>
                <a:ea typeface="Muli Bold"/>
                <a:cs typeface="Muli Bold"/>
                <a:sym typeface="Muli Bold"/>
              </a:rPr>
              <a:t>HTML,</a:t>
            </a:r>
            <a:r>
              <a:rPr lang="en-US" b="true" sz="2699" strike="noStrike" u="none">
                <a:solidFill>
                  <a:srgbClr val="2670BB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b="true" sz="2699" strike="noStrike" u="none">
                <a:solidFill>
                  <a:srgbClr val="2670BB"/>
                </a:solidFill>
                <a:latin typeface="Muli Bold"/>
                <a:ea typeface="Muli Bold"/>
                <a:cs typeface="Muli Bold"/>
                <a:sym typeface="Muli Bold"/>
              </a:rPr>
              <a:t>CSS</a:t>
            </a:r>
            <a:r>
              <a:rPr lang="en-US" b="true" sz="2699" strike="noStrike" u="none">
                <a:solidFill>
                  <a:srgbClr val="2670BB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b="true" sz="2699" strike="noStrike" u="none">
                <a:solidFill>
                  <a:srgbClr val="2670BB"/>
                </a:solidFill>
                <a:latin typeface="Muli Bold"/>
                <a:ea typeface="Muli Bold"/>
                <a:cs typeface="Muli Bold"/>
                <a:sym typeface="Muli Bold"/>
              </a:rPr>
              <a:t>e Java</a:t>
            </a:r>
            <a:r>
              <a:rPr lang="en-US" b="true" sz="2699" strike="noStrike" u="none">
                <a:solidFill>
                  <a:srgbClr val="2670BB"/>
                </a:solidFill>
                <a:latin typeface="Muli Bold"/>
                <a:ea typeface="Muli Bold"/>
                <a:cs typeface="Muli Bold"/>
                <a:sym typeface="Muli Bold"/>
              </a:rPr>
              <a:t>Script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</a:p>
          <a:p>
            <a:pPr algn="ctr" marL="582927" indent="-291463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699" strike="noStrike" u="none">
                <a:solidFill>
                  <a:srgbClr val="2670BB"/>
                </a:solidFill>
                <a:latin typeface="Muli Bold"/>
                <a:ea typeface="Muli Bold"/>
                <a:cs typeface="Muli Bold"/>
                <a:sym typeface="Muli Bold"/>
              </a:rPr>
              <a:t>Bootstr</a:t>
            </a:r>
            <a:r>
              <a:rPr lang="en-US" b="true" sz="2699" strike="noStrike" u="none">
                <a:solidFill>
                  <a:srgbClr val="2670BB"/>
                </a:solidFill>
                <a:latin typeface="Muli Bold"/>
                <a:ea typeface="Muli Bold"/>
                <a:cs typeface="Muli Bold"/>
                <a:sym typeface="Muli Bold"/>
              </a:rPr>
              <a:t>a</a:t>
            </a:r>
            <a:r>
              <a:rPr lang="en-US" b="true" sz="2699" strike="noStrike" u="none">
                <a:solidFill>
                  <a:srgbClr val="2670BB"/>
                </a:solidFill>
                <a:latin typeface="Muli Bold"/>
                <a:ea typeface="Muli Bold"/>
                <a:cs typeface="Muli Bold"/>
                <a:sym typeface="Muli Bold"/>
              </a:rPr>
              <a:t>p:</a:t>
            </a:r>
            <a:r>
              <a:rPr lang="en-US" b="true" sz="2699" strike="noStrike" u="none">
                <a:solidFill>
                  <a:srgbClr val="2670BB"/>
                </a:solidFill>
                <a:latin typeface="Muli Bold"/>
                <a:ea typeface="Muli Bold"/>
                <a:cs typeface="Muli Bold"/>
                <a:sym typeface="Muli Bold"/>
              </a:rPr>
              <a:t> para garantir design responsivo e consistente</a:t>
            </a:r>
          </a:p>
          <a:p>
            <a:pPr algn="ctr" marL="0" indent="0" lvl="0">
              <a:lnSpc>
                <a:spcPts val="3779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1941939" y="7850505"/>
            <a:ext cx="5679746" cy="188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b="true" sz="2699">
                <a:solidFill>
                  <a:srgbClr val="2670BB"/>
                </a:solidFill>
                <a:latin typeface="Muli Bold"/>
                <a:ea typeface="Muli Bold"/>
                <a:cs typeface="Muli Bold"/>
                <a:sym typeface="Muli Bold"/>
              </a:rPr>
              <a:t>Lucidchart: user st</a:t>
            </a:r>
            <a:r>
              <a:rPr lang="en-US" b="true" sz="2699" strike="noStrike" u="none">
                <a:solidFill>
                  <a:srgbClr val="2670BB"/>
                </a:solidFill>
                <a:latin typeface="Muli Bold"/>
                <a:ea typeface="Muli Bold"/>
                <a:cs typeface="Muli Bold"/>
                <a:sym typeface="Muli Bold"/>
              </a:rPr>
              <a:t>ories, requisitos funcionais e modelagem visual do sistema e do banco de dados</a:t>
            </a:r>
          </a:p>
        </p:txBody>
      </p:sp>
      <p:grpSp>
        <p:nvGrpSpPr>
          <p:cNvPr name="Group 18" id="18"/>
          <p:cNvGrpSpPr/>
          <p:nvPr/>
        </p:nvGrpSpPr>
        <p:grpSpPr>
          <a:xfrm rot="-5400000">
            <a:off x="17173839" y="9187537"/>
            <a:ext cx="217634" cy="146330"/>
            <a:chOff x="0" y="0"/>
            <a:chExt cx="1930400" cy="129794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930400" cy="1297940"/>
            </a:xfrm>
            <a:custGeom>
              <a:avLst/>
              <a:gdLst/>
              <a:ahLst/>
              <a:cxnLst/>
              <a:rect r="r" b="b" t="t" l="l"/>
              <a:pathLst>
                <a:path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6721895" y="427681"/>
            <a:ext cx="1074810" cy="1202037"/>
          </a:xfrm>
          <a:custGeom>
            <a:avLst/>
            <a:gdLst/>
            <a:ahLst/>
            <a:cxnLst/>
            <a:rect r="r" b="b" t="t" l="l"/>
            <a:pathLst>
              <a:path h="1202037" w="1074810">
                <a:moveTo>
                  <a:pt x="0" y="0"/>
                </a:moveTo>
                <a:lnTo>
                  <a:pt x="1074810" y="0"/>
                </a:lnTo>
                <a:lnTo>
                  <a:pt x="1074810" y="1202038"/>
                </a:lnTo>
                <a:lnTo>
                  <a:pt x="0" y="12020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732" t="-81358" r="-163557" b="-77312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743883" y="3301137"/>
            <a:ext cx="4831980" cy="518539"/>
            <a:chOff x="0" y="0"/>
            <a:chExt cx="6442640" cy="691386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6442640" cy="691386"/>
              <a:chOff x="0" y="0"/>
              <a:chExt cx="6153901" cy="6604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153901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6153901">
                    <a:moveTo>
                      <a:pt x="6029441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029441" y="0"/>
                    </a:lnTo>
                    <a:cubicBezTo>
                      <a:pt x="6098021" y="0"/>
                      <a:pt x="6153901" y="55880"/>
                      <a:pt x="6153901" y="124460"/>
                    </a:cubicBezTo>
                    <a:lnTo>
                      <a:pt x="6153901" y="535940"/>
                    </a:lnTo>
                    <a:cubicBezTo>
                      <a:pt x="6153901" y="604520"/>
                      <a:pt x="6098021" y="660400"/>
                      <a:pt x="6029441" y="660400"/>
                    </a:cubicBezTo>
                    <a:close/>
                  </a:path>
                </a:pathLst>
              </a:custGeom>
              <a:solidFill>
                <a:srgbClr val="2670BB">
                  <a:alpha val="8627"/>
                </a:srgbClr>
              </a:solidFill>
            </p:spPr>
          </p:sp>
        </p:grpSp>
        <p:sp>
          <p:nvSpPr>
            <p:cNvPr name="TextBox 24" id="24"/>
            <p:cNvSpPr txBox="true"/>
            <p:nvPr/>
          </p:nvSpPr>
          <p:spPr>
            <a:xfrm rot="0">
              <a:off x="836800" y="108626"/>
              <a:ext cx="4890833" cy="4072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90"/>
                </a:lnSpc>
              </a:pPr>
              <a:r>
                <a:rPr lang="en-US" b="true" sz="1850">
                  <a:solidFill>
                    <a:srgbClr val="FA9327"/>
                  </a:solidFill>
                  <a:latin typeface="Muli Ultra-Bold"/>
                  <a:ea typeface="Muli Ultra-Bold"/>
                  <a:cs typeface="Muli Ultra-Bold"/>
                  <a:sym typeface="Muli Ultra-Bold"/>
                </a:rPr>
                <a:t>CONCEPÇÃO DO </a:t>
              </a:r>
              <a:r>
                <a:rPr lang="en-US" b="true" sz="1850">
                  <a:solidFill>
                    <a:srgbClr val="FA9327"/>
                  </a:solidFill>
                  <a:latin typeface="Muli Ultra-Bold"/>
                  <a:ea typeface="Muli Ultra-Bold"/>
                  <a:cs typeface="Muli Ultra-Bold"/>
                  <a:sym typeface="Muli Ultra-Bold"/>
                </a:rPr>
                <a:t>PROJETO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2523841" y="6794005"/>
            <a:ext cx="4831980" cy="518539"/>
            <a:chOff x="0" y="0"/>
            <a:chExt cx="6442640" cy="691386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6442640" cy="691386"/>
              <a:chOff x="0" y="0"/>
              <a:chExt cx="6153901" cy="6604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6153901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6153901">
                    <a:moveTo>
                      <a:pt x="6029441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029441" y="0"/>
                    </a:lnTo>
                    <a:cubicBezTo>
                      <a:pt x="6098021" y="0"/>
                      <a:pt x="6153901" y="55880"/>
                      <a:pt x="6153901" y="124460"/>
                    </a:cubicBezTo>
                    <a:lnTo>
                      <a:pt x="6153901" y="535940"/>
                    </a:lnTo>
                    <a:cubicBezTo>
                      <a:pt x="6153901" y="604520"/>
                      <a:pt x="6098021" y="660400"/>
                      <a:pt x="6029441" y="660400"/>
                    </a:cubicBezTo>
                    <a:close/>
                  </a:path>
                </a:pathLst>
              </a:custGeom>
              <a:solidFill>
                <a:srgbClr val="2670BB">
                  <a:alpha val="8627"/>
                </a:srgbClr>
              </a:solidFill>
            </p:spPr>
          </p:sp>
        </p:grpSp>
        <p:sp>
          <p:nvSpPr>
            <p:cNvPr name="TextBox 28" id="28"/>
            <p:cNvSpPr txBox="true"/>
            <p:nvPr/>
          </p:nvSpPr>
          <p:spPr>
            <a:xfrm rot="0">
              <a:off x="836800" y="108626"/>
              <a:ext cx="4890833" cy="4072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90"/>
                </a:lnSpc>
              </a:pPr>
              <a:r>
                <a:rPr lang="en-US" b="true" sz="1850">
                  <a:solidFill>
                    <a:srgbClr val="FA9327"/>
                  </a:solidFill>
                  <a:latin typeface="Muli Ultra-Bold"/>
                  <a:ea typeface="Muli Ultra-Bold"/>
                  <a:cs typeface="Muli Ultra-Bold"/>
                  <a:sym typeface="Muli Ultra-Bold"/>
                </a:rPr>
                <a:t>MODELAG</a:t>
              </a:r>
              <a:r>
                <a:rPr lang="en-US" b="true" sz="1850">
                  <a:solidFill>
                    <a:srgbClr val="FA9327"/>
                  </a:solidFill>
                  <a:latin typeface="Muli Ultra-Bold"/>
                  <a:ea typeface="Muli Ultra-Bold"/>
                  <a:cs typeface="Muli Ultra-Bold"/>
                  <a:sym typeface="Muli Ultra-Bold"/>
                </a:rPr>
                <a:t>EM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93306" y="6781495"/>
            <a:ext cx="4831980" cy="518539"/>
            <a:chOff x="0" y="0"/>
            <a:chExt cx="6442640" cy="691386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6442640" cy="691386"/>
              <a:chOff x="0" y="0"/>
              <a:chExt cx="6153901" cy="6604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6153901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6153901">
                    <a:moveTo>
                      <a:pt x="6029441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029441" y="0"/>
                    </a:lnTo>
                    <a:cubicBezTo>
                      <a:pt x="6098021" y="0"/>
                      <a:pt x="6153901" y="55880"/>
                      <a:pt x="6153901" y="124460"/>
                    </a:cubicBezTo>
                    <a:lnTo>
                      <a:pt x="6153901" y="535940"/>
                    </a:lnTo>
                    <a:cubicBezTo>
                      <a:pt x="6153901" y="604520"/>
                      <a:pt x="6098021" y="660400"/>
                      <a:pt x="6029441" y="660400"/>
                    </a:cubicBezTo>
                    <a:close/>
                  </a:path>
                </a:pathLst>
              </a:custGeom>
              <a:solidFill>
                <a:srgbClr val="2670BB">
                  <a:alpha val="8627"/>
                </a:srgbClr>
              </a:solidFill>
            </p:spPr>
          </p:sp>
        </p:grpSp>
        <p:sp>
          <p:nvSpPr>
            <p:cNvPr name="TextBox 32" id="32"/>
            <p:cNvSpPr txBox="true"/>
            <p:nvPr/>
          </p:nvSpPr>
          <p:spPr>
            <a:xfrm rot="0">
              <a:off x="836800" y="108626"/>
              <a:ext cx="4890833" cy="4072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90"/>
                </a:lnSpc>
              </a:pPr>
              <a:r>
                <a:rPr lang="en-US" b="true" sz="1850">
                  <a:solidFill>
                    <a:srgbClr val="FA9327"/>
                  </a:solidFill>
                  <a:latin typeface="Muli Ultra-Bold"/>
                  <a:ea typeface="Muli Ultra-Bold"/>
                  <a:cs typeface="Muli Ultra-Bold"/>
                  <a:sym typeface="Muli Ultra-Bold"/>
                </a:rPr>
                <a:t>PROTOTIPAÇÃO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523841" y="3301137"/>
            <a:ext cx="4831980" cy="518539"/>
            <a:chOff x="0" y="0"/>
            <a:chExt cx="6442640" cy="691386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6442640" cy="691386"/>
              <a:chOff x="0" y="0"/>
              <a:chExt cx="6153901" cy="6604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6153901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6153901">
                    <a:moveTo>
                      <a:pt x="6029441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029441" y="0"/>
                    </a:lnTo>
                    <a:cubicBezTo>
                      <a:pt x="6098021" y="0"/>
                      <a:pt x="6153901" y="55880"/>
                      <a:pt x="6153901" y="124460"/>
                    </a:cubicBezTo>
                    <a:lnTo>
                      <a:pt x="6153901" y="535940"/>
                    </a:lnTo>
                    <a:cubicBezTo>
                      <a:pt x="6153901" y="604520"/>
                      <a:pt x="6098021" y="660400"/>
                      <a:pt x="6029441" y="660400"/>
                    </a:cubicBezTo>
                    <a:close/>
                  </a:path>
                </a:pathLst>
              </a:custGeom>
              <a:solidFill>
                <a:srgbClr val="2670BB">
                  <a:alpha val="8627"/>
                </a:srgbClr>
              </a:solidFill>
            </p:spPr>
          </p:sp>
        </p:grpSp>
        <p:sp>
          <p:nvSpPr>
            <p:cNvPr name="TextBox 36" id="36"/>
            <p:cNvSpPr txBox="true"/>
            <p:nvPr/>
          </p:nvSpPr>
          <p:spPr>
            <a:xfrm rot="0">
              <a:off x="836800" y="108626"/>
              <a:ext cx="4890833" cy="4072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90"/>
                </a:lnSpc>
              </a:pPr>
              <a:r>
                <a:rPr lang="en-US" b="true" sz="1850">
                  <a:solidFill>
                    <a:srgbClr val="FA9327"/>
                  </a:solidFill>
                  <a:latin typeface="Muli Ultra-Bold"/>
                  <a:ea typeface="Muli Ultra-Bold"/>
                  <a:cs typeface="Muli Ultra-Bold"/>
                  <a:sym typeface="Muli Ultra-Bold"/>
                </a:rPr>
                <a:t>GERENCIAMENTO DO </a:t>
              </a:r>
              <a:r>
                <a:rPr lang="en-US" b="true" sz="1850">
                  <a:solidFill>
                    <a:srgbClr val="FA9327"/>
                  </a:solidFill>
                  <a:latin typeface="Muli Ultra-Bold"/>
                  <a:ea typeface="Muli Ultra-Bold"/>
                  <a:cs typeface="Muli Ultra-Bold"/>
                  <a:sym typeface="Muli Ultra-Bold"/>
                </a:rPr>
                <a:t>PROJETO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6691250" y="4624961"/>
            <a:ext cx="4831980" cy="518539"/>
            <a:chOff x="0" y="0"/>
            <a:chExt cx="6442640" cy="691386"/>
          </a:xfrm>
        </p:grpSpPr>
        <p:grpSp>
          <p:nvGrpSpPr>
            <p:cNvPr name="Group 38" id="38"/>
            <p:cNvGrpSpPr/>
            <p:nvPr/>
          </p:nvGrpSpPr>
          <p:grpSpPr>
            <a:xfrm rot="0">
              <a:off x="0" y="0"/>
              <a:ext cx="6442640" cy="691386"/>
              <a:chOff x="0" y="0"/>
              <a:chExt cx="6153901" cy="6604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6153901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6153901">
                    <a:moveTo>
                      <a:pt x="6029441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029441" y="0"/>
                    </a:lnTo>
                    <a:cubicBezTo>
                      <a:pt x="6098021" y="0"/>
                      <a:pt x="6153901" y="55880"/>
                      <a:pt x="6153901" y="124460"/>
                    </a:cubicBezTo>
                    <a:lnTo>
                      <a:pt x="6153901" y="535940"/>
                    </a:lnTo>
                    <a:cubicBezTo>
                      <a:pt x="6153901" y="604520"/>
                      <a:pt x="6098021" y="660400"/>
                      <a:pt x="6029441" y="660400"/>
                    </a:cubicBezTo>
                    <a:close/>
                  </a:path>
                </a:pathLst>
              </a:custGeom>
              <a:solidFill>
                <a:srgbClr val="2670BB">
                  <a:alpha val="8627"/>
                </a:srgbClr>
              </a:solidFill>
            </p:spPr>
          </p:sp>
        </p:grpSp>
        <p:sp>
          <p:nvSpPr>
            <p:cNvPr name="TextBox 40" id="40"/>
            <p:cNvSpPr txBox="true"/>
            <p:nvPr/>
          </p:nvSpPr>
          <p:spPr>
            <a:xfrm rot="0">
              <a:off x="836800" y="108626"/>
              <a:ext cx="4890833" cy="4072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90"/>
                </a:lnSpc>
              </a:pPr>
              <a:r>
                <a:rPr lang="en-US" b="true" sz="1850">
                  <a:solidFill>
                    <a:srgbClr val="FA9327"/>
                  </a:solidFill>
                  <a:latin typeface="Muli Ultra-Bold"/>
                  <a:ea typeface="Muli Ultra-Bold"/>
                  <a:cs typeface="Muli Ultra-Bold"/>
                  <a:sym typeface="Muli Ultra-Bold"/>
                </a:rPr>
                <a:t>LINGUAGENS E FRAMEWORKS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92122" y="1380663"/>
            <a:ext cx="6612721" cy="6612721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FF9FD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798483" y="7541677"/>
            <a:ext cx="4945853" cy="1716623"/>
          </a:xfrm>
          <a:custGeom>
            <a:avLst/>
            <a:gdLst/>
            <a:ahLst/>
            <a:cxnLst/>
            <a:rect r="r" b="b" t="t" l="l"/>
            <a:pathLst>
              <a:path h="1716623" w="4945853">
                <a:moveTo>
                  <a:pt x="0" y="0"/>
                </a:moveTo>
                <a:lnTo>
                  <a:pt x="4945852" y="0"/>
                </a:lnTo>
                <a:lnTo>
                  <a:pt x="4945852" y="1716623"/>
                </a:lnTo>
                <a:lnTo>
                  <a:pt x="0" y="17166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8334609" y="7787171"/>
            <a:ext cx="4238548" cy="1471129"/>
          </a:xfrm>
          <a:custGeom>
            <a:avLst/>
            <a:gdLst/>
            <a:ahLst/>
            <a:cxnLst/>
            <a:rect r="r" b="b" t="t" l="l"/>
            <a:pathLst>
              <a:path h="1471129" w="4238548">
                <a:moveTo>
                  <a:pt x="4238548" y="0"/>
                </a:moveTo>
                <a:lnTo>
                  <a:pt x="0" y="0"/>
                </a:lnTo>
                <a:lnTo>
                  <a:pt x="0" y="1471129"/>
                </a:lnTo>
                <a:lnTo>
                  <a:pt x="4238548" y="1471129"/>
                </a:lnTo>
                <a:lnTo>
                  <a:pt x="4238548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803299" y="5143500"/>
            <a:ext cx="1546479" cy="4114800"/>
          </a:xfrm>
          <a:custGeom>
            <a:avLst/>
            <a:gdLst/>
            <a:ahLst/>
            <a:cxnLst/>
            <a:rect r="r" b="b" t="t" l="l"/>
            <a:pathLst>
              <a:path h="4114800" w="1546479">
                <a:moveTo>
                  <a:pt x="0" y="0"/>
                </a:moveTo>
                <a:lnTo>
                  <a:pt x="1546479" y="0"/>
                </a:lnTo>
                <a:lnTo>
                  <a:pt x="15464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86514" y="1019175"/>
            <a:ext cx="6602554" cy="346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19"/>
              </a:lnSpc>
            </a:pPr>
            <a:r>
              <a:rPr lang="en-US" sz="7599" b="true">
                <a:solidFill>
                  <a:srgbClr val="FA9327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Obrigada </a:t>
            </a:r>
          </a:p>
          <a:p>
            <a:pPr algn="ctr">
              <a:lnSpc>
                <a:spcPts val="9119"/>
              </a:lnSpc>
            </a:pPr>
            <a:r>
              <a:rPr lang="en-US" sz="7599" b="true">
                <a:solidFill>
                  <a:srgbClr val="FA9327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pela</a:t>
            </a:r>
          </a:p>
          <a:p>
            <a:pPr algn="ctr" marL="0" indent="0" lvl="0">
              <a:lnSpc>
                <a:spcPts val="9119"/>
              </a:lnSpc>
              <a:spcBef>
                <a:spcPct val="0"/>
              </a:spcBef>
            </a:pPr>
            <a:r>
              <a:rPr lang="en-US" b="true" sz="7599">
                <a:solidFill>
                  <a:srgbClr val="FA9327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atenção!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253674" y="2092980"/>
            <a:ext cx="4638967" cy="5188087"/>
          </a:xfrm>
          <a:custGeom>
            <a:avLst/>
            <a:gdLst/>
            <a:ahLst/>
            <a:cxnLst/>
            <a:rect r="r" b="b" t="t" l="l"/>
            <a:pathLst>
              <a:path h="5188087" w="4638967">
                <a:moveTo>
                  <a:pt x="0" y="0"/>
                </a:moveTo>
                <a:lnTo>
                  <a:pt x="4638967" y="0"/>
                </a:lnTo>
                <a:lnTo>
                  <a:pt x="4638967" y="5188087"/>
                </a:lnTo>
                <a:lnTo>
                  <a:pt x="0" y="51880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732" t="-81358" r="-163557" b="-77312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119170" y="8000974"/>
            <a:ext cx="217634" cy="238799"/>
            <a:chOff x="0" y="0"/>
            <a:chExt cx="1930400" cy="21181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30400" cy="2118136"/>
            </a:xfrm>
            <a:custGeom>
              <a:avLst/>
              <a:gdLst/>
              <a:ahLst/>
              <a:cxnLst/>
              <a:rect r="r" b="b" t="t" l="l"/>
              <a:pathLst>
                <a:path h="2118136" w="1930400">
                  <a:moveTo>
                    <a:pt x="0" y="0"/>
                  </a:moveTo>
                  <a:lnTo>
                    <a:pt x="965200" y="2118136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916845" y="7420556"/>
            <a:ext cx="4799839" cy="1420189"/>
          </a:xfrm>
          <a:custGeom>
            <a:avLst/>
            <a:gdLst/>
            <a:ahLst/>
            <a:cxnLst/>
            <a:rect r="r" b="b" t="t" l="l"/>
            <a:pathLst>
              <a:path h="1420189" w="4799839">
                <a:moveTo>
                  <a:pt x="0" y="0"/>
                </a:moveTo>
                <a:lnTo>
                  <a:pt x="4799840" y="0"/>
                </a:lnTo>
                <a:lnTo>
                  <a:pt x="4799840" y="1420189"/>
                </a:lnTo>
                <a:lnTo>
                  <a:pt x="0" y="14201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979226" y="7508820"/>
            <a:ext cx="4869304" cy="1440742"/>
          </a:xfrm>
          <a:custGeom>
            <a:avLst/>
            <a:gdLst/>
            <a:ahLst/>
            <a:cxnLst/>
            <a:rect r="r" b="b" t="t" l="l"/>
            <a:pathLst>
              <a:path h="1440742" w="4869304">
                <a:moveTo>
                  <a:pt x="0" y="0"/>
                </a:moveTo>
                <a:lnTo>
                  <a:pt x="4869304" y="0"/>
                </a:lnTo>
                <a:lnTo>
                  <a:pt x="4869304" y="1440742"/>
                </a:lnTo>
                <a:lnTo>
                  <a:pt x="0" y="1440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246822">
            <a:off x="-3041062" y="-1670353"/>
            <a:ext cx="5566339" cy="5398105"/>
          </a:xfrm>
          <a:custGeom>
            <a:avLst/>
            <a:gdLst/>
            <a:ahLst/>
            <a:cxnLst/>
            <a:rect r="r" b="b" t="t" l="l"/>
            <a:pathLst>
              <a:path h="5398105" w="5566339">
                <a:moveTo>
                  <a:pt x="0" y="0"/>
                </a:moveTo>
                <a:lnTo>
                  <a:pt x="5566339" y="0"/>
                </a:lnTo>
                <a:lnTo>
                  <a:pt x="5566339" y="5398106"/>
                </a:lnTo>
                <a:lnTo>
                  <a:pt x="0" y="5398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13205" y="7507366"/>
            <a:ext cx="5690712" cy="5518719"/>
          </a:xfrm>
          <a:custGeom>
            <a:avLst/>
            <a:gdLst/>
            <a:ahLst/>
            <a:cxnLst/>
            <a:rect r="r" b="b" t="t" l="l"/>
            <a:pathLst>
              <a:path h="5518719" w="5690712">
                <a:moveTo>
                  <a:pt x="0" y="0"/>
                </a:moveTo>
                <a:lnTo>
                  <a:pt x="5690712" y="0"/>
                </a:lnTo>
                <a:lnTo>
                  <a:pt x="5690712" y="5518720"/>
                </a:lnTo>
                <a:lnTo>
                  <a:pt x="0" y="55187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848530" y="-541969"/>
            <a:ext cx="9215457" cy="4657995"/>
          </a:xfrm>
          <a:custGeom>
            <a:avLst/>
            <a:gdLst/>
            <a:ahLst/>
            <a:cxnLst/>
            <a:rect r="r" b="b" t="t" l="l"/>
            <a:pathLst>
              <a:path h="4657995" w="9215457">
                <a:moveTo>
                  <a:pt x="0" y="0"/>
                </a:moveTo>
                <a:lnTo>
                  <a:pt x="9215457" y="0"/>
                </a:lnTo>
                <a:lnTo>
                  <a:pt x="9215457" y="4657995"/>
                </a:lnTo>
                <a:lnTo>
                  <a:pt x="0" y="46579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3618846" y="8120374"/>
            <a:ext cx="8492760" cy="4292704"/>
          </a:xfrm>
          <a:custGeom>
            <a:avLst/>
            <a:gdLst/>
            <a:ahLst/>
            <a:cxnLst/>
            <a:rect r="r" b="b" t="t" l="l"/>
            <a:pathLst>
              <a:path h="4292704" w="8492760">
                <a:moveTo>
                  <a:pt x="0" y="0"/>
                </a:moveTo>
                <a:lnTo>
                  <a:pt x="8492759" y="0"/>
                </a:lnTo>
                <a:lnTo>
                  <a:pt x="8492759" y="4292704"/>
                </a:lnTo>
                <a:lnTo>
                  <a:pt x="0" y="4292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889769" y="3525240"/>
            <a:ext cx="3048218" cy="3261468"/>
          </a:xfrm>
          <a:custGeom>
            <a:avLst/>
            <a:gdLst/>
            <a:ahLst/>
            <a:cxnLst/>
            <a:rect r="r" b="b" t="t" l="l"/>
            <a:pathLst>
              <a:path h="3261468" w="3048218">
                <a:moveTo>
                  <a:pt x="0" y="0"/>
                </a:moveTo>
                <a:lnTo>
                  <a:pt x="3048218" y="0"/>
                </a:lnTo>
                <a:lnTo>
                  <a:pt x="3048218" y="3261468"/>
                </a:lnTo>
                <a:lnTo>
                  <a:pt x="0" y="32614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853792" y="3500292"/>
            <a:ext cx="3081015" cy="3286416"/>
          </a:xfrm>
          <a:custGeom>
            <a:avLst/>
            <a:gdLst/>
            <a:ahLst/>
            <a:cxnLst/>
            <a:rect r="r" b="b" t="t" l="l"/>
            <a:pathLst>
              <a:path h="3286416" w="3081015">
                <a:moveTo>
                  <a:pt x="0" y="0"/>
                </a:moveTo>
                <a:lnTo>
                  <a:pt x="3081015" y="0"/>
                </a:lnTo>
                <a:lnTo>
                  <a:pt x="3081015" y="3286416"/>
                </a:lnTo>
                <a:lnTo>
                  <a:pt x="0" y="32864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370650" y="7833153"/>
            <a:ext cx="3892230" cy="53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FA9327"/>
                </a:solidFill>
                <a:latin typeface="Muli Bold"/>
                <a:ea typeface="Muli Bold"/>
                <a:cs typeface="Muli Bold"/>
                <a:sym typeface="Muli Bold"/>
              </a:rPr>
              <a:t>Leonardo Kaique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49450" y="1420954"/>
            <a:ext cx="9789100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389"/>
              </a:lnSpc>
              <a:spcBef>
                <a:spcPct val="0"/>
              </a:spcBef>
            </a:pPr>
            <a:r>
              <a:rPr lang="en-US" b="true" sz="7824" strike="noStrike" u="none">
                <a:solidFill>
                  <a:srgbClr val="FA9327"/>
                </a:solidFill>
                <a:latin typeface="Asap Bold"/>
                <a:ea typeface="Asap Bold"/>
                <a:cs typeface="Asap Bold"/>
                <a:sym typeface="Asap Bold"/>
              </a:rPr>
              <a:t>Integrantes</a:t>
            </a:r>
            <a:r>
              <a:rPr lang="en-US" b="true" sz="7824" strike="noStrike" u="none">
                <a:solidFill>
                  <a:srgbClr val="FA9327"/>
                </a:solidFill>
                <a:latin typeface="Asap Bold"/>
                <a:ea typeface="Asap Bold"/>
                <a:cs typeface="Asap Bold"/>
                <a:sym typeface="Asap Bold"/>
              </a:rPr>
              <a:t> Da Equipe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67763" y="7931693"/>
            <a:ext cx="3892230" cy="53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FA9327"/>
                </a:solidFill>
                <a:latin typeface="Muli Bold"/>
                <a:ea typeface="Muli Bold"/>
                <a:cs typeface="Muli Bold"/>
                <a:sym typeface="Muli Bold"/>
              </a:rPr>
              <a:t>Pedro Vinicius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-10800000">
            <a:off x="-3618846" y="8370998"/>
            <a:ext cx="8492760" cy="4292704"/>
          </a:xfrm>
          <a:custGeom>
            <a:avLst/>
            <a:gdLst/>
            <a:ahLst/>
            <a:cxnLst/>
            <a:rect r="r" b="b" t="t" l="l"/>
            <a:pathLst>
              <a:path h="4292704" w="8492760">
                <a:moveTo>
                  <a:pt x="0" y="0"/>
                </a:moveTo>
                <a:lnTo>
                  <a:pt x="8492759" y="0"/>
                </a:lnTo>
                <a:lnTo>
                  <a:pt x="8492759" y="4292705"/>
                </a:lnTo>
                <a:lnTo>
                  <a:pt x="0" y="42927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515691">
            <a:off x="1028700" y="7290197"/>
            <a:ext cx="6367586" cy="2210083"/>
          </a:xfrm>
          <a:custGeom>
            <a:avLst/>
            <a:gdLst/>
            <a:ahLst/>
            <a:cxnLst/>
            <a:rect r="r" b="b" t="t" l="l"/>
            <a:pathLst>
              <a:path h="2210083" w="6367586">
                <a:moveTo>
                  <a:pt x="6367586" y="0"/>
                </a:moveTo>
                <a:lnTo>
                  <a:pt x="0" y="0"/>
                </a:lnTo>
                <a:lnTo>
                  <a:pt x="0" y="2210083"/>
                </a:lnTo>
                <a:lnTo>
                  <a:pt x="6367586" y="2210083"/>
                </a:lnTo>
                <a:lnTo>
                  <a:pt x="6367586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9283" y="2530040"/>
            <a:ext cx="5336825" cy="4396659"/>
          </a:xfrm>
          <a:custGeom>
            <a:avLst/>
            <a:gdLst/>
            <a:ahLst/>
            <a:cxnLst/>
            <a:rect r="r" b="b" t="t" l="l"/>
            <a:pathLst>
              <a:path h="4396659" w="5336825">
                <a:moveTo>
                  <a:pt x="0" y="0"/>
                </a:moveTo>
                <a:lnTo>
                  <a:pt x="5336825" y="0"/>
                </a:lnTo>
                <a:lnTo>
                  <a:pt x="5336825" y="4396659"/>
                </a:lnTo>
                <a:lnTo>
                  <a:pt x="0" y="43966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784262" y="3047026"/>
            <a:ext cx="9475038" cy="6616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4"/>
              </a:lnSpc>
            </a:pPr>
            <a:r>
              <a:rPr lang="en-US" b="true" sz="3139">
                <a:solidFill>
                  <a:srgbClr val="2670BB"/>
                </a:solidFill>
                <a:latin typeface="Asap Bold"/>
                <a:ea typeface="Asap Bold"/>
                <a:cs typeface="Asap Bold"/>
                <a:sym typeface="Asap Bold"/>
              </a:rPr>
              <a:t>A</a:t>
            </a:r>
            <a:r>
              <a:rPr lang="en-US" b="true" sz="3139">
                <a:solidFill>
                  <a:srgbClr val="2670BB"/>
                </a:solidFill>
                <a:latin typeface="Asap Bold"/>
                <a:ea typeface="Asap Bold"/>
                <a:cs typeface="Asap Bold"/>
                <a:sym typeface="Asap Bold"/>
              </a:rPr>
              <a:t> Vivenda da Criança é uma ONG que realiza ações de apoio social há mais de 40 anos.</a:t>
            </a:r>
          </a:p>
          <a:p>
            <a:pPr algn="ctr">
              <a:lnSpc>
                <a:spcPts val="4394"/>
              </a:lnSpc>
            </a:pPr>
          </a:p>
          <a:p>
            <a:pPr algn="ctr">
              <a:lnSpc>
                <a:spcPts val="4394"/>
              </a:lnSpc>
            </a:pPr>
            <a:r>
              <a:rPr lang="en-US" b="true" sz="3139">
                <a:solidFill>
                  <a:srgbClr val="2670BB"/>
                </a:solidFill>
                <a:latin typeface="Asap Bold"/>
                <a:ea typeface="Asap Bold"/>
                <a:cs typeface="Asap Bold"/>
                <a:sym typeface="Asap Bold"/>
              </a:rPr>
              <a:t> Um dos seus projetos é o SASF, responsável pelo apadrinhamento de crianças em datas festivas como Natal, Páscoa e Dia das Crianças.</a:t>
            </a:r>
          </a:p>
          <a:p>
            <a:pPr algn="ctr">
              <a:lnSpc>
                <a:spcPts val="4394"/>
              </a:lnSpc>
            </a:pPr>
          </a:p>
          <a:p>
            <a:pPr algn="ctr">
              <a:lnSpc>
                <a:spcPts val="4394"/>
              </a:lnSpc>
            </a:pPr>
            <a:r>
              <a:rPr lang="en-US" b="true" sz="3139">
                <a:solidFill>
                  <a:srgbClr val="2670BB"/>
                </a:solidFill>
                <a:latin typeface="Asap Bold"/>
                <a:ea typeface="Asap Bold"/>
                <a:cs typeface="Asap Bold"/>
                <a:sym typeface="Asap Bold"/>
              </a:rPr>
              <a:t>Esse processo enfrentava problemas de organização, controle e visibilidade, impactando diretamente a rotina dos orientadores e a efetividade das campanhas.</a:t>
            </a:r>
          </a:p>
          <a:p>
            <a:pPr algn="ctr">
              <a:lnSpc>
                <a:spcPts val="4394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8727904" y="1464996"/>
            <a:ext cx="7587754" cy="811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 b="true">
                <a:solidFill>
                  <a:srgbClr val="FA932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</a:t>
            </a:r>
            <a:r>
              <a:rPr lang="en-US" b="true" sz="4800">
                <a:solidFill>
                  <a:srgbClr val="FA932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ntexto e Necessidades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0800000">
            <a:off x="-5026152" y="7332549"/>
            <a:ext cx="8492760" cy="4292704"/>
          </a:xfrm>
          <a:custGeom>
            <a:avLst/>
            <a:gdLst/>
            <a:ahLst/>
            <a:cxnLst/>
            <a:rect r="r" b="b" t="t" l="l"/>
            <a:pathLst>
              <a:path h="4292704" w="8492760">
                <a:moveTo>
                  <a:pt x="0" y="0"/>
                </a:moveTo>
                <a:lnTo>
                  <a:pt x="8492760" y="0"/>
                </a:lnTo>
                <a:lnTo>
                  <a:pt x="8492760" y="4292704"/>
                </a:lnTo>
                <a:lnTo>
                  <a:pt x="0" y="42927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157603" y="8395238"/>
            <a:ext cx="5690712" cy="5518719"/>
          </a:xfrm>
          <a:custGeom>
            <a:avLst/>
            <a:gdLst/>
            <a:ahLst/>
            <a:cxnLst/>
            <a:rect r="r" b="b" t="t" l="l"/>
            <a:pathLst>
              <a:path h="5518719" w="5690712">
                <a:moveTo>
                  <a:pt x="0" y="0"/>
                </a:moveTo>
                <a:lnTo>
                  <a:pt x="5690712" y="0"/>
                </a:lnTo>
                <a:lnTo>
                  <a:pt x="5690712" y="5518719"/>
                </a:lnTo>
                <a:lnTo>
                  <a:pt x="0" y="55187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296228">
            <a:off x="-3173341" y="-2699053"/>
            <a:ext cx="5566339" cy="5398105"/>
          </a:xfrm>
          <a:custGeom>
            <a:avLst/>
            <a:gdLst/>
            <a:ahLst/>
            <a:cxnLst/>
            <a:rect r="r" b="b" t="t" l="l"/>
            <a:pathLst>
              <a:path h="5398105" w="5566339">
                <a:moveTo>
                  <a:pt x="0" y="0"/>
                </a:moveTo>
                <a:lnTo>
                  <a:pt x="5566339" y="0"/>
                </a:lnTo>
                <a:lnTo>
                  <a:pt x="5566339" y="5398106"/>
                </a:lnTo>
                <a:lnTo>
                  <a:pt x="0" y="53981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415495" y="-985095"/>
            <a:ext cx="9215457" cy="4657995"/>
          </a:xfrm>
          <a:custGeom>
            <a:avLst/>
            <a:gdLst/>
            <a:ahLst/>
            <a:cxnLst/>
            <a:rect r="r" b="b" t="t" l="l"/>
            <a:pathLst>
              <a:path h="4657995" w="9215457">
                <a:moveTo>
                  <a:pt x="0" y="0"/>
                </a:moveTo>
                <a:lnTo>
                  <a:pt x="9215457" y="0"/>
                </a:lnTo>
                <a:lnTo>
                  <a:pt x="9215457" y="4657995"/>
                </a:lnTo>
                <a:lnTo>
                  <a:pt x="0" y="46579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707242" y="4671846"/>
            <a:ext cx="11310865" cy="5378666"/>
            <a:chOff x="0" y="0"/>
            <a:chExt cx="9048692" cy="43029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048692" cy="4302933"/>
            </a:xfrm>
            <a:custGeom>
              <a:avLst/>
              <a:gdLst/>
              <a:ahLst/>
              <a:cxnLst/>
              <a:rect r="r" b="b" t="t" l="l"/>
              <a:pathLst>
                <a:path h="4302933" w="9048692">
                  <a:moveTo>
                    <a:pt x="8924232" y="4302932"/>
                  </a:moveTo>
                  <a:lnTo>
                    <a:pt x="124460" y="4302932"/>
                  </a:lnTo>
                  <a:cubicBezTo>
                    <a:pt x="55880" y="4302932"/>
                    <a:pt x="0" y="4247052"/>
                    <a:pt x="0" y="417847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924232" y="0"/>
                  </a:lnTo>
                  <a:cubicBezTo>
                    <a:pt x="8992812" y="0"/>
                    <a:pt x="9048692" y="55880"/>
                    <a:pt x="9048692" y="124460"/>
                  </a:cubicBezTo>
                  <a:lnTo>
                    <a:pt x="9048692" y="4178472"/>
                  </a:lnTo>
                  <a:cubicBezTo>
                    <a:pt x="9048692" y="4247052"/>
                    <a:pt x="8992812" y="4302933"/>
                    <a:pt x="8924232" y="430293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721895" y="427681"/>
            <a:ext cx="1074810" cy="1202037"/>
          </a:xfrm>
          <a:custGeom>
            <a:avLst/>
            <a:gdLst/>
            <a:ahLst/>
            <a:cxnLst/>
            <a:rect r="r" b="b" t="t" l="l"/>
            <a:pathLst>
              <a:path h="1202037" w="1074810">
                <a:moveTo>
                  <a:pt x="0" y="0"/>
                </a:moveTo>
                <a:lnTo>
                  <a:pt x="1074810" y="0"/>
                </a:lnTo>
                <a:lnTo>
                  <a:pt x="1074810" y="1202038"/>
                </a:lnTo>
                <a:lnTo>
                  <a:pt x="0" y="12020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732" t="-81358" r="-163557" b="-7731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9641" y="236488"/>
            <a:ext cx="5999432" cy="9814023"/>
          </a:xfrm>
          <a:custGeom>
            <a:avLst/>
            <a:gdLst/>
            <a:ahLst/>
            <a:cxnLst/>
            <a:rect r="r" b="b" t="t" l="l"/>
            <a:pathLst>
              <a:path h="9814023" w="5999432">
                <a:moveTo>
                  <a:pt x="0" y="0"/>
                </a:moveTo>
                <a:lnTo>
                  <a:pt x="5999432" y="0"/>
                </a:lnTo>
                <a:lnTo>
                  <a:pt x="5999432" y="9814024"/>
                </a:lnTo>
                <a:lnTo>
                  <a:pt x="0" y="98140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39" t="0" r="-2039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780807" y="2712632"/>
            <a:ext cx="9163736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59"/>
              </a:lnSpc>
            </a:pPr>
            <a:r>
              <a:rPr lang="en-US" b="true" sz="5799">
                <a:solidFill>
                  <a:srgbClr val="FA9327"/>
                </a:solidFill>
                <a:latin typeface="Asap Bold"/>
                <a:ea typeface="Asap Bold"/>
                <a:cs typeface="Asap Bold"/>
                <a:sym typeface="Asap Bold"/>
              </a:rPr>
              <a:t>Painel de</a:t>
            </a:r>
            <a:r>
              <a:rPr lang="en-US" b="true" sz="5799">
                <a:solidFill>
                  <a:srgbClr val="FA9327"/>
                </a:solidFill>
                <a:latin typeface="Asap Bold"/>
                <a:ea typeface="Asap Bold"/>
                <a:cs typeface="Asap Bold"/>
                <a:sym typeface="Asap Bold"/>
              </a:rPr>
              <a:t> Apadrinhamento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24712" y="5443964"/>
            <a:ext cx="9075927" cy="3758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953"/>
              </a:lnSpc>
              <a:spcBef>
                <a:spcPct val="0"/>
              </a:spcBef>
            </a:pPr>
            <a:r>
              <a:rPr lang="en-US" b="true" sz="3538" strike="noStrike" u="none">
                <a:solidFill>
                  <a:srgbClr val="2670BB"/>
                </a:solidFill>
                <a:latin typeface="Asap Bold"/>
                <a:ea typeface="Asap Bold"/>
                <a:cs typeface="Asap Bold"/>
                <a:sym typeface="Asap Bold"/>
              </a:rPr>
              <a:t>Objetivo: Facilitar e padronizar o trabalho dos orientadores no processo de apadrinhamento, garantindo mais organização, segurança e transparência para a ONG e para os padrinhos.</a:t>
            </a:r>
          </a:p>
          <a:p>
            <a:pPr algn="ctr" marL="0" indent="0" lvl="1">
              <a:lnSpc>
                <a:spcPts val="495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631783"/>
            <a:ext cx="5033385" cy="6626517"/>
            <a:chOff x="0" y="0"/>
            <a:chExt cx="4026708" cy="53012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26708" cy="5301214"/>
            </a:xfrm>
            <a:custGeom>
              <a:avLst/>
              <a:gdLst/>
              <a:ahLst/>
              <a:cxnLst/>
              <a:rect r="r" b="b" t="t" l="l"/>
              <a:pathLst>
                <a:path h="5301214" w="4026708">
                  <a:moveTo>
                    <a:pt x="3902248" y="5301214"/>
                  </a:moveTo>
                  <a:lnTo>
                    <a:pt x="124460" y="5301214"/>
                  </a:lnTo>
                  <a:cubicBezTo>
                    <a:pt x="55880" y="5301214"/>
                    <a:pt x="0" y="5245334"/>
                    <a:pt x="0" y="517675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02248" y="0"/>
                  </a:lnTo>
                  <a:cubicBezTo>
                    <a:pt x="3970828" y="0"/>
                    <a:pt x="4026708" y="55880"/>
                    <a:pt x="4026708" y="124460"/>
                  </a:cubicBezTo>
                  <a:lnTo>
                    <a:pt x="4026708" y="5176754"/>
                  </a:lnTo>
                  <a:cubicBezTo>
                    <a:pt x="4026708" y="5245334"/>
                    <a:pt x="3970828" y="5301214"/>
                    <a:pt x="3902248" y="530121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806659" y="2564662"/>
            <a:ext cx="5033385" cy="6626094"/>
            <a:chOff x="0" y="0"/>
            <a:chExt cx="4026708" cy="5300875"/>
          </a:xfrm>
        </p:grpSpPr>
        <p:sp>
          <p:nvSpPr>
            <p:cNvPr name="Freeform 5" id="5">
              <a:hlinkClick r:id="rId2" tooltip="https://www.canva.com/design/DAGolq9A3iM/-wf2ZoXBJ9rCfyGNrtLbVA/edit?utm_content=DAGolq9A3iM&amp;utm_campaign=designshare&amp;utm_medium=link2&amp;utm_source=sharebutton"/>
            </p:cNvPr>
            <p:cNvSpPr/>
            <p:nvPr/>
          </p:nvSpPr>
          <p:spPr>
            <a:xfrm flipH="false" flipV="false" rot="0">
              <a:off x="0" y="0"/>
              <a:ext cx="4026708" cy="5300875"/>
            </a:xfrm>
            <a:custGeom>
              <a:avLst/>
              <a:gdLst/>
              <a:ahLst/>
              <a:cxnLst/>
              <a:rect r="r" b="b" t="t" l="l"/>
              <a:pathLst>
                <a:path h="5300875" w="4026708">
                  <a:moveTo>
                    <a:pt x="3902248" y="5300875"/>
                  </a:moveTo>
                  <a:lnTo>
                    <a:pt x="124460" y="5300875"/>
                  </a:lnTo>
                  <a:cubicBezTo>
                    <a:pt x="55880" y="5300875"/>
                    <a:pt x="0" y="5244995"/>
                    <a:pt x="0" y="51764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02248" y="0"/>
                  </a:lnTo>
                  <a:cubicBezTo>
                    <a:pt x="3970828" y="0"/>
                    <a:pt x="4026708" y="55880"/>
                    <a:pt x="4026708" y="124460"/>
                  </a:cubicBezTo>
                  <a:lnTo>
                    <a:pt x="4026708" y="5176415"/>
                  </a:lnTo>
                  <a:cubicBezTo>
                    <a:pt x="4026708" y="5244995"/>
                    <a:pt x="3970828" y="5300875"/>
                    <a:pt x="3902248" y="530087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225915" y="2631783"/>
            <a:ext cx="5033385" cy="6626094"/>
            <a:chOff x="0" y="0"/>
            <a:chExt cx="4026708" cy="53008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26708" cy="5300875"/>
            </a:xfrm>
            <a:custGeom>
              <a:avLst/>
              <a:gdLst/>
              <a:ahLst/>
              <a:cxnLst/>
              <a:rect r="r" b="b" t="t" l="l"/>
              <a:pathLst>
                <a:path h="5300875" w="4026708">
                  <a:moveTo>
                    <a:pt x="3902248" y="5300875"/>
                  </a:moveTo>
                  <a:lnTo>
                    <a:pt x="124460" y="5300875"/>
                  </a:lnTo>
                  <a:cubicBezTo>
                    <a:pt x="55880" y="5300875"/>
                    <a:pt x="0" y="5244995"/>
                    <a:pt x="0" y="51764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02248" y="0"/>
                  </a:lnTo>
                  <a:cubicBezTo>
                    <a:pt x="3970828" y="0"/>
                    <a:pt x="4026708" y="55880"/>
                    <a:pt x="4026708" y="124460"/>
                  </a:cubicBezTo>
                  <a:lnTo>
                    <a:pt x="4026708" y="5176415"/>
                  </a:lnTo>
                  <a:cubicBezTo>
                    <a:pt x="4026708" y="5244995"/>
                    <a:pt x="3970828" y="5300875"/>
                    <a:pt x="3902248" y="530087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6721895" y="427681"/>
            <a:ext cx="1074810" cy="1202037"/>
          </a:xfrm>
          <a:custGeom>
            <a:avLst/>
            <a:gdLst/>
            <a:ahLst/>
            <a:cxnLst/>
            <a:rect r="r" b="b" t="t" l="l"/>
            <a:pathLst>
              <a:path h="1202037" w="1074810">
                <a:moveTo>
                  <a:pt x="0" y="0"/>
                </a:moveTo>
                <a:lnTo>
                  <a:pt x="1074810" y="0"/>
                </a:lnTo>
                <a:lnTo>
                  <a:pt x="1074810" y="1202038"/>
                </a:lnTo>
                <a:lnTo>
                  <a:pt x="0" y="1202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732" t="-81358" r="-163557" b="-77312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020378" y="8125610"/>
            <a:ext cx="3050030" cy="1315325"/>
          </a:xfrm>
          <a:custGeom>
            <a:avLst/>
            <a:gdLst/>
            <a:ahLst/>
            <a:cxnLst/>
            <a:rect r="r" b="b" t="t" l="l"/>
            <a:pathLst>
              <a:path h="1315325" w="3050030">
                <a:moveTo>
                  <a:pt x="0" y="0"/>
                </a:moveTo>
                <a:lnTo>
                  <a:pt x="3050029" y="0"/>
                </a:lnTo>
                <a:lnTo>
                  <a:pt x="3050029" y="1315325"/>
                </a:lnTo>
                <a:lnTo>
                  <a:pt x="0" y="131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698762" y="6366567"/>
            <a:ext cx="1027508" cy="1787177"/>
          </a:xfrm>
          <a:custGeom>
            <a:avLst/>
            <a:gdLst/>
            <a:ahLst/>
            <a:cxnLst/>
            <a:rect r="r" b="b" t="t" l="l"/>
            <a:pathLst>
              <a:path h="1787177" w="1027508">
                <a:moveTo>
                  <a:pt x="0" y="0"/>
                </a:moveTo>
                <a:lnTo>
                  <a:pt x="1027508" y="0"/>
                </a:lnTo>
                <a:lnTo>
                  <a:pt x="1027508" y="1787177"/>
                </a:lnTo>
                <a:lnTo>
                  <a:pt x="0" y="17871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81" t="0" r="-1781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280968" y="773962"/>
            <a:ext cx="12084767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b="true" sz="7000">
                <a:solidFill>
                  <a:srgbClr val="FA9327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Públi</a:t>
            </a:r>
            <a:r>
              <a:rPr lang="en-US" b="true" sz="7000">
                <a:solidFill>
                  <a:srgbClr val="FA9327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co-Alvo da Solução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89936" y="4342615"/>
            <a:ext cx="4310914" cy="1535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113"/>
              </a:lnSpc>
              <a:spcBef>
                <a:spcPct val="0"/>
              </a:spcBef>
            </a:pPr>
            <a:r>
              <a:rPr lang="en-US" b="true" sz="2938" strike="noStrike" u="none">
                <a:solidFill>
                  <a:srgbClr val="2670BB"/>
                </a:solidFill>
                <a:latin typeface="Asap Bold"/>
                <a:ea typeface="Asap Bold"/>
                <a:cs typeface="Asap Bold"/>
                <a:sym typeface="Asap Bold"/>
              </a:rPr>
              <a:t>Orientadores da ONG, responsáveis pela gestão do apadrinhamento.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67894" y="4342615"/>
            <a:ext cx="4310914" cy="1020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113"/>
              </a:lnSpc>
              <a:spcBef>
                <a:spcPct val="0"/>
              </a:spcBef>
            </a:pPr>
            <a:r>
              <a:rPr lang="en-US" b="true" sz="2938" strike="noStrike" u="none">
                <a:solidFill>
                  <a:srgbClr val="2670BB"/>
                </a:solidFill>
                <a:latin typeface="Asap Bold"/>
                <a:ea typeface="Asap Bold"/>
                <a:cs typeface="Asap Bold"/>
                <a:sym typeface="Asap Bold"/>
              </a:rPr>
              <a:t>Padrinhos, que realizam doações.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87151" y="4342615"/>
            <a:ext cx="4310914" cy="1535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113"/>
              </a:lnSpc>
              <a:spcBef>
                <a:spcPct val="0"/>
              </a:spcBef>
            </a:pPr>
            <a:r>
              <a:rPr lang="en-US" b="true" sz="2938" strike="noStrike" u="none">
                <a:solidFill>
                  <a:srgbClr val="2670BB"/>
                </a:solidFill>
                <a:latin typeface="Asap Bold"/>
                <a:ea typeface="Asap Bold"/>
                <a:cs typeface="Asap Bold"/>
                <a:sym typeface="Asap Bold"/>
              </a:rPr>
              <a:t>Crianças em situação de vulnerabilidade atendidas pelo SASF.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27912" y="2996906"/>
            <a:ext cx="2469867" cy="681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02"/>
              </a:lnSpc>
              <a:spcBef>
                <a:spcPct val="0"/>
              </a:spcBef>
            </a:pPr>
            <a:r>
              <a:rPr lang="en-US" b="true" sz="3930" strike="noStrike" u="none">
                <a:solidFill>
                  <a:srgbClr val="FA9327"/>
                </a:solidFill>
                <a:latin typeface="Asap Bold"/>
                <a:ea typeface="Asap Bold"/>
                <a:cs typeface="Asap Bold"/>
                <a:sym typeface="Asap Bold"/>
              </a:rPr>
              <a:t>Secundário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13333" y="2996906"/>
            <a:ext cx="3853483" cy="681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02"/>
              </a:lnSpc>
              <a:spcBef>
                <a:spcPct val="0"/>
              </a:spcBef>
            </a:pPr>
            <a:r>
              <a:rPr lang="en-US" b="true" sz="3930" strike="noStrike" u="none">
                <a:solidFill>
                  <a:srgbClr val="FA9327"/>
                </a:solidFill>
                <a:latin typeface="Asap Bold"/>
                <a:ea typeface="Asap Bold"/>
                <a:cs typeface="Asap Bold"/>
                <a:sym typeface="Asap Bold"/>
              </a:rPr>
              <a:t>Beneficiário Final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598517" y="2994633"/>
            <a:ext cx="1893752" cy="684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2"/>
              </a:lnSpc>
            </a:pPr>
            <a:r>
              <a:rPr lang="en-US" sz="3930" b="true">
                <a:solidFill>
                  <a:srgbClr val="FA9327"/>
                </a:solidFill>
                <a:latin typeface="Asap Bold"/>
                <a:ea typeface="Asap Bold"/>
                <a:cs typeface="Asap Bold"/>
                <a:sym typeface="Asap Bold"/>
              </a:rPr>
              <a:t>Primário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3217593" y="8153744"/>
            <a:ext cx="3050030" cy="1315325"/>
          </a:xfrm>
          <a:custGeom>
            <a:avLst/>
            <a:gdLst/>
            <a:ahLst/>
            <a:cxnLst/>
            <a:rect r="r" b="b" t="t" l="l"/>
            <a:pathLst>
              <a:path h="1315325" w="3050030">
                <a:moveTo>
                  <a:pt x="0" y="0"/>
                </a:moveTo>
                <a:lnTo>
                  <a:pt x="3050029" y="0"/>
                </a:lnTo>
                <a:lnTo>
                  <a:pt x="3050029" y="1315325"/>
                </a:lnTo>
                <a:lnTo>
                  <a:pt x="0" y="131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798336" y="8153744"/>
            <a:ext cx="3050030" cy="1315325"/>
          </a:xfrm>
          <a:custGeom>
            <a:avLst/>
            <a:gdLst/>
            <a:ahLst/>
            <a:cxnLst/>
            <a:rect r="r" b="b" t="t" l="l"/>
            <a:pathLst>
              <a:path h="1315325" w="3050030">
                <a:moveTo>
                  <a:pt x="0" y="0"/>
                </a:moveTo>
                <a:lnTo>
                  <a:pt x="3050030" y="0"/>
                </a:lnTo>
                <a:lnTo>
                  <a:pt x="3050030" y="1315325"/>
                </a:lnTo>
                <a:lnTo>
                  <a:pt x="0" y="131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8127912" y="6785550"/>
            <a:ext cx="750810" cy="1997722"/>
          </a:xfrm>
          <a:custGeom>
            <a:avLst/>
            <a:gdLst/>
            <a:ahLst/>
            <a:cxnLst/>
            <a:rect r="r" b="b" t="t" l="l"/>
            <a:pathLst>
              <a:path h="1997722" w="750810">
                <a:moveTo>
                  <a:pt x="0" y="0"/>
                </a:moveTo>
                <a:lnTo>
                  <a:pt x="750810" y="0"/>
                </a:lnTo>
                <a:lnTo>
                  <a:pt x="750810" y="1997722"/>
                </a:lnTo>
                <a:lnTo>
                  <a:pt x="0" y="19977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838255" y="7522234"/>
            <a:ext cx="1429368" cy="1668523"/>
          </a:xfrm>
          <a:custGeom>
            <a:avLst/>
            <a:gdLst/>
            <a:ahLst/>
            <a:cxnLst/>
            <a:rect r="r" b="b" t="t" l="l"/>
            <a:pathLst>
              <a:path h="1668523" w="1429368">
                <a:moveTo>
                  <a:pt x="0" y="0"/>
                </a:moveTo>
                <a:lnTo>
                  <a:pt x="1429367" y="0"/>
                </a:lnTo>
                <a:lnTo>
                  <a:pt x="1429367" y="1668523"/>
                </a:lnTo>
                <a:lnTo>
                  <a:pt x="0" y="16685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0016" y="4009461"/>
            <a:ext cx="5972525" cy="2877346"/>
            <a:chOff x="0" y="0"/>
            <a:chExt cx="4778020" cy="23018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78020" cy="2301877"/>
            </a:xfrm>
            <a:custGeom>
              <a:avLst/>
              <a:gdLst/>
              <a:ahLst/>
              <a:cxnLst/>
              <a:rect r="r" b="b" t="t" l="l"/>
              <a:pathLst>
                <a:path h="2301877" w="4778020">
                  <a:moveTo>
                    <a:pt x="4653560" y="2301877"/>
                  </a:moveTo>
                  <a:lnTo>
                    <a:pt x="124460" y="2301877"/>
                  </a:lnTo>
                  <a:cubicBezTo>
                    <a:pt x="55880" y="2301877"/>
                    <a:pt x="0" y="2245997"/>
                    <a:pt x="0" y="217741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53561" y="0"/>
                  </a:lnTo>
                  <a:cubicBezTo>
                    <a:pt x="4722140" y="0"/>
                    <a:pt x="4778020" y="55880"/>
                    <a:pt x="4778020" y="124460"/>
                  </a:cubicBezTo>
                  <a:lnTo>
                    <a:pt x="4778020" y="2177417"/>
                  </a:lnTo>
                  <a:cubicBezTo>
                    <a:pt x="4778020" y="2245997"/>
                    <a:pt x="4722140" y="2301877"/>
                    <a:pt x="4653561" y="230187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28591" y="7173166"/>
            <a:ext cx="5972525" cy="2877346"/>
            <a:chOff x="0" y="0"/>
            <a:chExt cx="4778020" cy="230187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778020" cy="2301877"/>
            </a:xfrm>
            <a:custGeom>
              <a:avLst/>
              <a:gdLst/>
              <a:ahLst/>
              <a:cxnLst/>
              <a:rect r="r" b="b" t="t" l="l"/>
              <a:pathLst>
                <a:path h="2301877" w="4778020">
                  <a:moveTo>
                    <a:pt x="4653560" y="2301877"/>
                  </a:moveTo>
                  <a:lnTo>
                    <a:pt x="124460" y="2301877"/>
                  </a:lnTo>
                  <a:cubicBezTo>
                    <a:pt x="55880" y="2301877"/>
                    <a:pt x="0" y="2245997"/>
                    <a:pt x="0" y="217741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53561" y="0"/>
                  </a:lnTo>
                  <a:cubicBezTo>
                    <a:pt x="4722140" y="0"/>
                    <a:pt x="4778020" y="55880"/>
                    <a:pt x="4778020" y="124460"/>
                  </a:cubicBezTo>
                  <a:lnTo>
                    <a:pt x="4778020" y="2177417"/>
                  </a:lnTo>
                  <a:cubicBezTo>
                    <a:pt x="4778020" y="2245997"/>
                    <a:pt x="4722140" y="2301877"/>
                    <a:pt x="4653561" y="230187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539686" y="4009461"/>
            <a:ext cx="5972525" cy="2877346"/>
            <a:chOff x="0" y="0"/>
            <a:chExt cx="4778020" cy="23018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778020" cy="2301877"/>
            </a:xfrm>
            <a:custGeom>
              <a:avLst/>
              <a:gdLst/>
              <a:ahLst/>
              <a:cxnLst/>
              <a:rect r="r" b="b" t="t" l="l"/>
              <a:pathLst>
                <a:path h="2301877" w="4778020">
                  <a:moveTo>
                    <a:pt x="4653560" y="2301877"/>
                  </a:moveTo>
                  <a:lnTo>
                    <a:pt x="124460" y="2301877"/>
                  </a:lnTo>
                  <a:cubicBezTo>
                    <a:pt x="55880" y="2301877"/>
                    <a:pt x="0" y="2245997"/>
                    <a:pt x="0" y="217741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53561" y="0"/>
                  </a:lnTo>
                  <a:cubicBezTo>
                    <a:pt x="4722140" y="0"/>
                    <a:pt x="4778020" y="55880"/>
                    <a:pt x="4778020" y="124460"/>
                  </a:cubicBezTo>
                  <a:lnTo>
                    <a:pt x="4778020" y="2177417"/>
                  </a:lnTo>
                  <a:cubicBezTo>
                    <a:pt x="4778020" y="2245997"/>
                    <a:pt x="4722140" y="2301877"/>
                    <a:pt x="4653561" y="230187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6539686" y="7173166"/>
            <a:ext cx="5972525" cy="2877346"/>
            <a:chOff x="0" y="0"/>
            <a:chExt cx="4778020" cy="230187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78020" cy="2301877"/>
            </a:xfrm>
            <a:custGeom>
              <a:avLst/>
              <a:gdLst/>
              <a:ahLst/>
              <a:cxnLst/>
              <a:rect r="r" b="b" t="t" l="l"/>
              <a:pathLst>
                <a:path h="2301877" w="4778020">
                  <a:moveTo>
                    <a:pt x="4653560" y="2301877"/>
                  </a:moveTo>
                  <a:lnTo>
                    <a:pt x="124460" y="2301877"/>
                  </a:lnTo>
                  <a:cubicBezTo>
                    <a:pt x="55880" y="2301877"/>
                    <a:pt x="0" y="2245997"/>
                    <a:pt x="0" y="217741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53561" y="0"/>
                  </a:lnTo>
                  <a:cubicBezTo>
                    <a:pt x="4722140" y="0"/>
                    <a:pt x="4778020" y="55880"/>
                    <a:pt x="4778020" y="124460"/>
                  </a:cubicBezTo>
                  <a:lnTo>
                    <a:pt x="4778020" y="2177417"/>
                  </a:lnTo>
                  <a:cubicBezTo>
                    <a:pt x="4778020" y="2245997"/>
                    <a:pt x="4722140" y="2301877"/>
                    <a:pt x="4653561" y="230187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779356" y="4009461"/>
            <a:ext cx="5208628" cy="6041050"/>
            <a:chOff x="0" y="0"/>
            <a:chExt cx="4166903" cy="48328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166903" cy="4832840"/>
            </a:xfrm>
            <a:custGeom>
              <a:avLst/>
              <a:gdLst/>
              <a:ahLst/>
              <a:cxnLst/>
              <a:rect r="r" b="b" t="t" l="l"/>
              <a:pathLst>
                <a:path h="4832840" w="4166903">
                  <a:moveTo>
                    <a:pt x="4042442" y="4832840"/>
                  </a:moveTo>
                  <a:lnTo>
                    <a:pt x="124460" y="4832840"/>
                  </a:lnTo>
                  <a:cubicBezTo>
                    <a:pt x="55880" y="4832840"/>
                    <a:pt x="0" y="4776960"/>
                    <a:pt x="0" y="4708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42443" y="0"/>
                  </a:lnTo>
                  <a:cubicBezTo>
                    <a:pt x="4111023" y="0"/>
                    <a:pt x="4166903" y="55880"/>
                    <a:pt x="4166903" y="124460"/>
                  </a:cubicBezTo>
                  <a:lnTo>
                    <a:pt x="4166903" y="4708380"/>
                  </a:lnTo>
                  <a:cubicBezTo>
                    <a:pt x="4166903" y="4776960"/>
                    <a:pt x="4111023" y="4832840"/>
                    <a:pt x="4042443" y="48328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28700" y="1399611"/>
            <a:ext cx="1664335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b="true" sz="6999" strike="noStrike" u="none">
                <a:solidFill>
                  <a:srgbClr val="FA9327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Necessidades Atendidas </a:t>
            </a:r>
            <a:r>
              <a:rPr lang="en-US" b="true" sz="6999" strike="noStrike" u="none">
                <a:solidFill>
                  <a:srgbClr val="FA9327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91784" y="4588662"/>
            <a:ext cx="5188989" cy="1661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199">
                <a:solidFill>
                  <a:srgbClr val="2670BB"/>
                </a:solidFill>
                <a:latin typeface="Muli Bold"/>
                <a:ea typeface="Muli Bold"/>
                <a:cs typeface="Muli Bold"/>
                <a:sym typeface="Muli Bold"/>
              </a:rPr>
              <a:t>Pa</a:t>
            </a:r>
            <a:r>
              <a:rPr lang="en-US" b="true" sz="3199">
                <a:solidFill>
                  <a:srgbClr val="2670BB"/>
                </a:solidFill>
                <a:latin typeface="Muli Bold"/>
                <a:ea typeface="Muli Bold"/>
                <a:cs typeface="Muli Bold"/>
                <a:sym typeface="Muli Bold"/>
              </a:rPr>
              <a:t>dronização do cadastro e controle de crianças e padrinhos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42530" y="4869649"/>
            <a:ext cx="4966836" cy="1099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79"/>
              </a:lnSpc>
              <a:spcBef>
                <a:spcPct val="0"/>
              </a:spcBef>
            </a:pPr>
            <a:r>
              <a:rPr lang="en-US" b="true" sz="3199" strike="noStrike" u="none">
                <a:solidFill>
                  <a:srgbClr val="2670BB"/>
                </a:solidFill>
                <a:latin typeface="Muli Bold"/>
                <a:ea typeface="Muli Bold"/>
                <a:cs typeface="Muli Bold"/>
                <a:sym typeface="Muli Bold"/>
              </a:rPr>
              <a:t>Redução de erros e duplicidades no processo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43328" y="7752366"/>
            <a:ext cx="5143052" cy="1661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79"/>
              </a:lnSpc>
              <a:spcBef>
                <a:spcPct val="0"/>
              </a:spcBef>
            </a:pPr>
            <a:r>
              <a:rPr lang="en-US" b="true" sz="3199" strike="noStrike" u="none">
                <a:solidFill>
                  <a:srgbClr val="2670BB"/>
                </a:solidFill>
                <a:latin typeface="Muli Bold"/>
                <a:ea typeface="Muli Bold"/>
                <a:cs typeface="Muli Bold"/>
                <a:sym typeface="Muli Bold"/>
              </a:rPr>
              <a:t>Organização centralizada com atualização em tempo real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55559" y="5086350"/>
            <a:ext cx="4456223" cy="3909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79"/>
              </a:lnSpc>
              <a:spcBef>
                <a:spcPct val="0"/>
              </a:spcBef>
            </a:pPr>
            <a:r>
              <a:rPr lang="en-US" b="true" sz="3199" strike="noStrike" u="none">
                <a:solidFill>
                  <a:srgbClr val="2670BB"/>
                </a:solidFill>
                <a:latin typeface="Muli Bold"/>
                <a:ea typeface="Muli Bold"/>
                <a:cs typeface="Muli Bold"/>
                <a:sym typeface="Muli Bold"/>
              </a:rPr>
              <a:t>Aumento da transparência para os padrinhos, com uma visão clara das crianças disponíveis para o apadrinhamento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59804" y="7752366"/>
            <a:ext cx="5360864" cy="1661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79"/>
              </a:lnSpc>
              <a:spcBef>
                <a:spcPct val="0"/>
              </a:spcBef>
            </a:pPr>
            <a:r>
              <a:rPr lang="en-US" b="true" sz="3199" strike="noStrike" u="none">
                <a:solidFill>
                  <a:srgbClr val="2670BB"/>
                </a:solidFill>
                <a:latin typeface="Muli Bold"/>
                <a:ea typeface="Muli Bold"/>
                <a:cs typeface="Muli Bold"/>
                <a:sym typeface="Muli Bold"/>
              </a:rPr>
              <a:t>Possibilidade de doações anônimas de forma simples e segura</a:t>
            </a:r>
          </a:p>
        </p:txBody>
      </p:sp>
      <p:grpSp>
        <p:nvGrpSpPr>
          <p:cNvPr name="Group 18" id="18"/>
          <p:cNvGrpSpPr/>
          <p:nvPr/>
        </p:nvGrpSpPr>
        <p:grpSpPr>
          <a:xfrm rot="-5400000">
            <a:off x="17173839" y="9187537"/>
            <a:ext cx="217634" cy="146330"/>
            <a:chOff x="0" y="0"/>
            <a:chExt cx="1930400" cy="129794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930400" cy="1297940"/>
            </a:xfrm>
            <a:custGeom>
              <a:avLst/>
              <a:gdLst/>
              <a:ahLst/>
              <a:cxnLst/>
              <a:rect r="r" b="b" t="t" l="l"/>
              <a:pathLst>
                <a:path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6721895" y="427681"/>
            <a:ext cx="1074810" cy="1202037"/>
          </a:xfrm>
          <a:custGeom>
            <a:avLst/>
            <a:gdLst/>
            <a:ahLst/>
            <a:cxnLst/>
            <a:rect r="r" b="b" t="t" l="l"/>
            <a:pathLst>
              <a:path h="1202037" w="1074810">
                <a:moveTo>
                  <a:pt x="0" y="0"/>
                </a:moveTo>
                <a:lnTo>
                  <a:pt x="1074810" y="0"/>
                </a:lnTo>
                <a:lnTo>
                  <a:pt x="1074810" y="1202038"/>
                </a:lnTo>
                <a:lnTo>
                  <a:pt x="0" y="12020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732" t="-81358" r="-163557" b="-77312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9575" y="3865007"/>
            <a:ext cx="8674628" cy="6185505"/>
            <a:chOff x="0" y="0"/>
            <a:chExt cx="6939702" cy="49484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39703" cy="4948404"/>
            </a:xfrm>
            <a:custGeom>
              <a:avLst/>
              <a:gdLst/>
              <a:ahLst/>
              <a:cxnLst/>
              <a:rect r="r" b="b" t="t" l="l"/>
              <a:pathLst>
                <a:path h="4948404" w="6939703">
                  <a:moveTo>
                    <a:pt x="6815242" y="4948403"/>
                  </a:moveTo>
                  <a:lnTo>
                    <a:pt x="124460" y="4948403"/>
                  </a:lnTo>
                  <a:cubicBezTo>
                    <a:pt x="55880" y="4948403"/>
                    <a:pt x="0" y="4892523"/>
                    <a:pt x="0" y="482394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815242" y="0"/>
                  </a:lnTo>
                  <a:cubicBezTo>
                    <a:pt x="6883822" y="0"/>
                    <a:pt x="6939703" y="55880"/>
                    <a:pt x="6939703" y="124460"/>
                  </a:cubicBezTo>
                  <a:lnTo>
                    <a:pt x="6939703" y="4823944"/>
                  </a:lnTo>
                  <a:cubicBezTo>
                    <a:pt x="6939703" y="4892523"/>
                    <a:pt x="6883822" y="4948404"/>
                    <a:pt x="6815242" y="494840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13797" y="3865007"/>
            <a:ext cx="8674628" cy="6185505"/>
            <a:chOff x="0" y="0"/>
            <a:chExt cx="6939702" cy="494840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939703" cy="4948404"/>
            </a:xfrm>
            <a:custGeom>
              <a:avLst/>
              <a:gdLst/>
              <a:ahLst/>
              <a:cxnLst/>
              <a:rect r="r" b="b" t="t" l="l"/>
              <a:pathLst>
                <a:path h="4948404" w="6939703">
                  <a:moveTo>
                    <a:pt x="6815242" y="4948403"/>
                  </a:moveTo>
                  <a:lnTo>
                    <a:pt x="124460" y="4948403"/>
                  </a:lnTo>
                  <a:cubicBezTo>
                    <a:pt x="55880" y="4948403"/>
                    <a:pt x="0" y="4892523"/>
                    <a:pt x="0" y="482394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815242" y="0"/>
                  </a:lnTo>
                  <a:cubicBezTo>
                    <a:pt x="6883822" y="0"/>
                    <a:pt x="6939703" y="55880"/>
                    <a:pt x="6939703" y="124460"/>
                  </a:cubicBezTo>
                  <a:lnTo>
                    <a:pt x="6939703" y="4823944"/>
                  </a:lnTo>
                  <a:cubicBezTo>
                    <a:pt x="6939703" y="4892523"/>
                    <a:pt x="6883822" y="4948404"/>
                    <a:pt x="6815242" y="494840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721895" y="427681"/>
            <a:ext cx="1074810" cy="1202037"/>
          </a:xfrm>
          <a:custGeom>
            <a:avLst/>
            <a:gdLst/>
            <a:ahLst/>
            <a:cxnLst/>
            <a:rect r="r" b="b" t="t" l="l"/>
            <a:pathLst>
              <a:path h="1202037" w="1074810">
                <a:moveTo>
                  <a:pt x="0" y="0"/>
                </a:moveTo>
                <a:lnTo>
                  <a:pt x="1074810" y="0"/>
                </a:lnTo>
                <a:lnTo>
                  <a:pt x="1074810" y="1202038"/>
                </a:lnTo>
                <a:lnTo>
                  <a:pt x="0" y="12020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732" t="-81358" r="-163557" b="-7731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289870" y="4152901"/>
            <a:ext cx="4694039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true">
                <a:solidFill>
                  <a:srgbClr val="FA932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Açõe</a:t>
            </a:r>
            <a:r>
              <a:rPr lang="en-US" b="true" sz="4000">
                <a:solidFill>
                  <a:srgbClr val="FA932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 do Padrinho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4395" y="4152901"/>
            <a:ext cx="7322860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true">
                <a:solidFill>
                  <a:srgbClr val="FA932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Açõe</a:t>
            </a:r>
            <a:r>
              <a:rPr lang="en-US" b="true" sz="4000">
                <a:solidFill>
                  <a:srgbClr val="FA932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 do Orientador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99518" y="1711324"/>
            <a:ext cx="1048896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b="true" sz="6999">
                <a:solidFill>
                  <a:srgbClr val="FA9327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Visã</a:t>
            </a:r>
            <a:r>
              <a:rPr lang="en-US" b="true" sz="6999">
                <a:solidFill>
                  <a:srgbClr val="FA9327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o Geral da Solução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42178" y="8932315"/>
            <a:ext cx="5897508" cy="438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3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54395" y="5591492"/>
            <a:ext cx="8134030" cy="2555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b="true" sz="2899">
                <a:solidFill>
                  <a:srgbClr val="2670BB"/>
                </a:solidFill>
                <a:latin typeface="Asap Bold"/>
                <a:ea typeface="Asap Bold"/>
                <a:cs typeface="Asap Bold"/>
                <a:sym typeface="Asap Bold"/>
              </a:rPr>
              <a:t>L</a:t>
            </a:r>
            <a:r>
              <a:rPr lang="en-US" b="true" sz="2899">
                <a:solidFill>
                  <a:srgbClr val="2670BB"/>
                </a:solidFill>
                <a:latin typeface="Asap Bold"/>
                <a:ea typeface="Asap Bold"/>
                <a:cs typeface="Asap Bold"/>
                <a:sym typeface="Asap Bold"/>
              </a:rPr>
              <a:t>ogin ou solicitação de acesso</a:t>
            </a:r>
          </a:p>
          <a:p>
            <a:pPr algn="l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b="true" sz="2899">
                <a:solidFill>
                  <a:srgbClr val="2670BB"/>
                </a:solidFill>
                <a:latin typeface="Asap Bold"/>
                <a:ea typeface="Asap Bold"/>
                <a:cs typeface="Asap Bold"/>
                <a:sym typeface="Asap Bold"/>
              </a:rPr>
              <a:t>Cadastro de novas crianças</a:t>
            </a:r>
          </a:p>
          <a:p>
            <a:pPr algn="l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b="true" sz="2899">
                <a:solidFill>
                  <a:srgbClr val="2670BB"/>
                </a:solidFill>
                <a:latin typeface="Asap Bold"/>
                <a:ea typeface="Asap Bold"/>
                <a:cs typeface="Asap Bold"/>
                <a:sym typeface="Asap Bold"/>
              </a:rPr>
              <a:t>Edição e atualização de perfis</a:t>
            </a:r>
          </a:p>
          <a:p>
            <a:pPr algn="l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b="true" sz="2899">
                <a:solidFill>
                  <a:srgbClr val="2670BB"/>
                </a:solidFill>
                <a:latin typeface="Asap Bold"/>
                <a:ea typeface="Asap Bold"/>
                <a:cs typeface="Asap Bold"/>
                <a:sym typeface="Asap Bold"/>
              </a:rPr>
              <a:t>Acompanhamento do status </a:t>
            </a:r>
          </a:p>
          <a:p>
            <a:pPr algn="l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b="true" sz="2899">
                <a:solidFill>
                  <a:srgbClr val="2670BB"/>
                </a:solidFill>
                <a:latin typeface="Asap Bold"/>
                <a:ea typeface="Asap Bold"/>
                <a:cs typeface="Asap Bold"/>
                <a:sym typeface="Asap Bold"/>
              </a:rPr>
              <a:t>Geração de relatórios com filtros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40173" y="5591492"/>
            <a:ext cx="8134030" cy="2555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b="true" sz="2899">
                <a:solidFill>
                  <a:srgbClr val="2670BB"/>
                </a:solidFill>
                <a:latin typeface="Asap Bold"/>
                <a:ea typeface="Asap Bold"/>
                <a:cs typeface="Asap Bold"/>
                <a:sym typeface="Asap Bold"/>
              </a:rPr>
              <a:t>L</a:t>
            </a:r>
            <a:r>
              <a:rPr lang="en-US" b="true" sz="2899">
                <a:solidFill>
                  <a:srgbClr val="2670BB"/>
                </a:solidFill>
                <a:latin typeface="Asap Bold"/>
                <a:ea typeface="Asap Bold"/>
                <a:cs typeface="Asap Bold"/>
                <a:sym typeface="Asap Bold"/>
              </a:rPr>
              <a:t>ogin ou cadastro </a:t>
            </a:r>
          </a:p>
          <a:p>
            <a:pPr algn="l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b="true" sz="2899">
                <a:solidFill>
                  <a:srgbClr val="2670BB"/>
                </a:solidFill>
                <a:latin typeface="Asap Bold"/>
                <a:ea typeface="Asap Bold"/>
                <a:cs typeface="Asap Bold"/>
                <a:sym typeface="Asap Bold"/>
              </a:rPr>
              <a:t>Acesso à lista de crianças disponíveis</a:t>
            </a:r>
          </a:p>
          <a:p>
            <a:pPr algn="l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b="true" sz="2899">
                <a:solidFill>
                  <a:srgbClr val="2670BB"/>
                </a:solidFill>
                <a:latin typeface="Asap Bold"/>
                <a:ea typeface="Asap Bold"/>
                <a:cs typeface="Asap Bold"/>
                <a:sym typeface="Asap Bold"/>
              </a:rPr>
              <a:t>Escolha da criança e forma de doação </a:t>
            </a:r>
          </a:p>
          <a:p>
            <a:pPr algn="l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b="true" sz="2899">
                <a:solidFill>
                  <a:srgbClr val="2670BB"/>
                </a:solidFill>
                <a:latin typeface="Asap Bold"/>
                <a:ea typeface="Asap Bold"/>
                <a:cs typeface="Asap Bold"/>
                <a:sym typeface="Asap Bold"/>
              </a:rPr>
              <a:t>Confirmação do apadrinhamento</a:t>
            </a:r>
          </a:p>
          <a:p>
            <a:pPr algn="l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b="true" sz="2899">
                <a:solidFill>
                  <a:srgbClr val="2670BB"/>
                </a:solidFill>
                <a:latin typeface="Asap Bold"/>
                <a:ea typeface="Asap Bold"/>
                <a:cs typeface="Asap Bold"/>
                <a:sym typeface="Asap Bold"/>
              </a:rPr>
              <a:t>Emissão de comprovante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9073" y="5853628"/>
            <a:ext cx="15384195" cy="0"/>
          </a:xfrm>
          <a:prstGeom prst="line">
            <a:avLst/>
          </a:prstGeom>
          <a:ln cap="rnd" w="76200">
            <a:solidFill>
              <a:srgbClr val="F2F3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29073" y="7547575"/>
            <a:ext cx="15384195" cy="0"/>
          </a:xfrm>
          <a:prstGeom prst="line">
            <a:avLst/>
          </a:prstGeom>
          <a:ln cap="rnd" w="76200">
            <a:solidFill>
              <a:srgbClr val="F2F3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721895" y="427681"/>
            <a:ext cx="1074810" cy="1202037"/>
          </a:xfrm>
          <a:custGeom>
            <a:avLst/>
            <a:gdLst/>
            <a:ahLst/>
            <a:cxnLst/>
            <a:rect r="r" b="b" t="t" l="l"/>
            <a:pathLst>
              <a:path h="1202037" w="1074810">
                <a:moveTo>
                  <a:pt x="0" y="0"/>
                </a:moveTo>
                <a:lnTo>
                  <a:pt x="1074810" y="0"/>
                </a:lnTo>
                <a:lnTo>
                  <a:pt x="1074810" y="1202038"/>
                </a:lnTo>
                <a:lnTo>
                  <a:pt x="0" y="12020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732" t="-81358" r="-163557" b="-77312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499270" y="4485595"/>
            <a:ext cx="10543578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8" indent="-291464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699" strike="noStrike" u="none">
                <a:solidFill>
                  <a:srgbClr val="2670BB"/>
                </a:solidFill>
                <a:latin typeface="Asap Bold"/>
                <a:ea typeface="Asap Bold"/>
                <a:cs typeface="Asap Bold"/>
                <a:sym typeface="Asap Bold"/>
              </a:rPr>
              <a:t>Tela inicial → Lista de crianças → Ver perfil → Confirmar apadrinhamento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73046"/>
            <a:ext cx="10562433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50"/>
              </a:lnSpc>
            </a:pPr>
            <a:r>
              <a:rPr lang="en-US" sz="4625" b="true">
                <a:solidFill>
                  <a:srgbClr val="FA9327"/>
                </a:solidFill>
                <a:latin typeface="Asap Bold"/>
                <a:ea typeface="Asap Bold"/>
                <a:cs typeface="Asap Bold"/>
                <a:sym typeface="Asap Bold"/>
              </a:rPr>
              <a:t>Fl</a:t>
            </a:r>
            <a:r>
              <a:rPr lang="en-US" sz="4625" b="true">
                <a:solidFill>
                  <a:srgbClr val="FA9327"/>
                </a:solidFill>
                <a:latin typeface="Asap Bold"/>
                <a:ea typeface="Asap Bold"/>
                <a:cs typeface="Asap Bold"/>
                <a:sym typeface="Asap Bold"/>
              </a:rPr>
              <a:t>uxo de Navegação no Sistema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99270" y="2648506"/>
            <a:ext cx="9992782" cy="1417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b="true" sz="2699">
                <a:solidFill>
                  <a:srgbClr val="2670BB"/>
                </a:solidFill>
                <a:latin typeface="Asap Bold"/>
                <a:ea typeface="Asap Bold"/>
                <a:cs typeface="Asap Bold"/>
                <a:sym typeface="Asap Bold"/>
              </a:rPr>
              <a:t>Padri</a:t>
            </a:r>
            <a:r>
              <a:rPr lang="en-US" b="true" sz="2699">
                <a:solidFill>
                  <a:srgbClr val="2670BB"/>
                </a:solidFill>
                <a:latin typeface="Asap Bold"/>
                <a:ea typeface="Asap Bold"/>
                <a:cs typeface="Asap Bold"/>
                <a:sym typeface="Asap Bold"/>
              </a:rPr>
              <a:t>nho (login ou cadastro)</a:t>
            </a:r>
          </a:p>
          <a:p>
            <a:pPr algn="l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b="true" sz="2699">
                <a:solidFill>
                  <a:srgbClr val="2670BB"/>
                </a:solidFill>
                <a:latin typeface="Asap Bold"/>
                <a:ea typeface="Asap Bold"/>
                <a:cs typeface="Asap Bold"/>
                <a:sym typeface="Asap Bold"/>
              </a:rPr>
              <a:t>Orientador (login ou solicitação de acesso)</a:t>
            </a:r>
          </a:p>
          <a:p>
            <a:pPr algn="l">
              <a:lnSpc>
                <a:spcPts val="377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499270" y="6155570"/>
            <a:ext cx="11913998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8" indent="-291464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699" strike="noStrike" u="none">
                <a:solidFill>
                  <a:srgbClr val="2670BB"/>
                </a:solidFill>
                <a:latin typeface="Asap Bold"/>
                <a:ea typeface="Asap Bold"/>
                <a:cs typeface="Asap Bold"/>
                <a:sym typeface="Asap Bold"/>
              </a:rPr>
              <a:t>Tela inicial → Dashboard → Cadastrar criança →  </a:t>
            </a:r>
            <a:r>
              <a:rPr lang="en-US" b="true" sz="2699" strike="noStrike" u="none">
                <a:solidFill>
                  <a:srgbClr val="2670BB"/>
                </a:solidFill>
                <a:latin typeface="Asap Bold"/>
                <a:ea typeface="Asap Bold"/>
                <a:cs typeface="Asap Bold"/>
                <a:sym typeface="Asap Bold"/>
              </a:rPr>
              <a:t>Gerenciar perfis → Gerar relatórios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499270" y="8160985"/>
            <a:ext cx="9992782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8" indent="-291464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699" strike="noStrike" u="none">
                <a:solidFill>
                  <a:srgbClr val="2670BB"/>
                </a:solidFill>
                <a:latin typeface="Asap Bold"/>
                <a:ea typeface="Asap Bold"/>
                <a:cs typeface="Asap Bold"/>
                <a:sym typeface="Asap Bold"/>
              </a:rPr>
              <a:t>Tela de doação anônima → Doação via QR Code PIX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9073" y="2820591"/>
            <a:ext cx="1672862" cy="606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b="true" sz="3499">
                <a:solidFill>
                  <a:srgbClr val="FA9327"/>
                </a:solidFill>
                <a:latin typeface="Asap Bold"/>
                <a:ea typeface="Asap Bold"/>
                <a:cs typeface="Asap Bold"/>
                <a:sym typeface="Asap Bold"/>
              </a:rPr>
              <a:t>E</a:t>
            </a:r>
            <a:r>
              <a:rPr lang="en-US" b="true" sz="3499">
                <a:solidFill>
                  <a:srgbClr val="FA9327"/>
                </a:solidFill>
                <a:latin typeface="Asap Bold"/>
                <a:ea typeface="Asap Bold"/>
                <a:cs typeface="Asap Bold"/>
                <a:sym typeface="Asap Bold"/>
              </a:rPr>
              <a:t>ntrada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9073" y="4707452"/>
            <a:ext cx="1846798" cy="606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899"/>
              </a:lnSpc>
              <a:spcBef>
                <a:spcPct val="0"/>
              </a:spcBef>
            </a:pPr>
            <a:r>
              <a:rPr lang="en-US" b="true" sz="3499" strike="noStrike" u="none">
                <a:solidFill>
                  <a:srgbClr val="FA9327"/>
                </a:solidFill>
                <a:latin typeface="Asap Bold"/>
                <a:ea typeface="Asap Bold"/>
                <a:cs typeface="Asap Bold"/>
                <a:sym typeface="Asap Bold"/>
              </a:rPr>
              <a:t>Padrinho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9073" y="6313367"/>
            <a:ext cx="2194669" cy="606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899"/>
              </a:lnSpc>
              <a:spcBef>
                <a:spcPct val="0"/>
              </a:spcBef>
            </a:pPr>
            <a:r>
              <a:rPr lang="en-US" b="true" sz="3499" strike="noStrike" u="none">
                <a:solidFill>
                  <a:srgbClr val="FA9327"/>
                </a:solidFill>
                <a:latin typeface="Asap Bold"/>
                <a:ea typeface="Asap Bold"/>
                <a:cs typeface="Asap Bold"/>
                <a:sym typeface="Asap Bold"/>
              </a:rPr>
              <a:t>Orientador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9073" y="8084467"/>
            <a:ext cx="3470197" cy="606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899"/>
              </a:lnSpc>
              <a:spcBef>
                <a:spcPct val="0"/>
              </a:spcBef>
            </a:pPr>
            <a:r>
              <a:rPr lang="en-US" b="true" sz="3499" strike="noStrike" u="none">
                <a:solidFill>
                  <a:srgbClr val="FA9327"/>
                </a:solidFill>
                <a:latin typeface="Asap Bold"/>
                <a:ea typeface="Asap Bold"/>
                <a:cs typeface="Asap Bold"/>
                <a:sym typeface="Asap Bold"/>
              </a:rPr>
              <a:t>Anônimos</a:t>
            </a:r>
          </a:p>
        </p:txBody>
      </p:sp>
      <p:sp>
        <p:nvSpPr>
          <p:cNvPr name="AutoShape 14" id="14"/>
          <p:cNvSpPr/>
          <p:nvPr/>
        </p:nvSpPr>
        <p:spPr>
          <a:xfrm>
            <a:off x="1028700" y="4148411"/>
            <a:ext cx="15384195" cy="0"/>
          </a:xfrm>
          <a:prstGeom prst="line">
            <a:avLst/>
          </a:prstGeom>
          <a:ln cap="rnd" w="76200">
            <a:solidFill>
              <a:srgbClr val="F2F3F4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600721">
            <a:off x="6971500" y="4724069"/>
            <a:ext cx="3651821" cy="1267486"/>
          </a:xfrm>
          <a:custGeom>
            <a:avLst/>
            <a:gdLst/>
            <a:ahLst/>
            <a:cxnLst/>
            <a:rect r="r" b="b" t="t" l="l"/>
            <a:pathLst>
              <a:path h="1267486" w="3651821">
                <a:moveTo>
                  <a:pt x="3651821" y="0"/>
                </a:moveTo>
                <a:lnTo>
                  <a:pt x="0" y="0"/>
                </a:lnTo>
                <a:lnTo>
                  <a:pt x="0" y="1267487"/>
                </a:lnTo>
                <a:lnTo>
                  <a:pt x="3651821" y="1267487"/>
                </a:lnTo>
                <a:lnTo>
                  <a:pt x="3651821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94022" y="3190787"/>
            <a:ext cx="2606777" cy="1952713"/>
          </a:xfrm>
          <a:custGeom>
            <a:avLst/>
            <a:gdLst/>
            <a:ahLst/>
            <a:cxnLst/>
            <a:rect r="r" b="b" t="t" l="l"/>
            <a:pathLst>
              <a:path h="1952713" w="2606777">
                <a:moveTo>
                  <a:pt x="0" y="0"/>
                </a:moveTo>
                <a:lnTo>
                  <a:pt x="2606777" y="0"/>
                </a:lnTo>
                <a:lnTo>
                  <a:pt x="2606777" y="1952713"/>
                </a:lnTo>
                <a:lnTo>
                  <a:pt x="0" y="19527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52944" y="801663"/>
            <a:ext cx="10182112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59"/>
              </a:lnSpc>
            </a:pPr>
            <a:r>
              <a:rPr lang="en-US" b="true" sz="7799">
                <a:solidFill>
                  <a:srgbClr val="FA9327"/>
                </a:solidFill>
                <a:latin typeface="Asap Bold"/>
                <a:ea typeface="Asap Bold"/>
                <a:cs typeface="Asap Bold"/>
                <a:sym typeface="Asap Bold"/>
              </a:rPr>
              <a:t>D</a:t>
            </a:r>
            <a:r>
              <a:rPr lang="en-US" b="true" sz="7799">
                <a:solidFill>
                  <a:srgbClr val="FA9327"/>
                </a:solidFill>
                <a:latin typeface="Asap Bold"/>
                <a:ea typeface="Asap Bold"/>
                <a:cs typeface="Asap Bold"/>
                <a:sym typeface="Asap Bold"/>
              </a:rPr>
              <a:t>emonstração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444381" y="6426073"/>
            <a:ext cx="11399238" cy="2646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b="true" sz="3799">
                <a:solidFill>
                  <a:srgbClr val="2670BB"/>
                </a:solidFill>
                <a:latin typeface="Asap Bold"/>
                <a:ea typeface="Asap Bold"/>
                <a:cs typeface="Asap Bold"/>
                <a:sym typeface="Asap Bold"/>
              </a:rPr>
              <a:t>D</a:t>
            </a:r>
            <a:r>
              <a:rPr lang="en-US" b="true" sz="3799">
                <a:solidFill>
                  <a:srgbClr val="2670BB"/>
                </a:solidFill>
                <a:latin typeface="Asap Bold"/>
                <a:ea typeface="Asap Bold"/>
                <a:cs typeface="Asap Bold"/>
                <a:sym typeface="Asap Bold"/>
              </a:rPr>
              <a:t>emonstração do protótipos de alta fidelidade, mostrando as telas principais para orientadores e padrinhos: login, cadastro de crianças, visualização e confirmação.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721895" y="427681"/>
            <a:ext cx="1074810" cy="1202037"/>
          </a:xfrm>
          <a:custGeom>
            <a:avLst/>
            <a:gdLst/>
            <a:ahLst/>
            <a:cxnLst/>
            <a:rect r="r" b="b" t="t" l="l"/>
            <a:pathLst>
              <a:path h="1202037" w="1074810">
                <a:moveTo>
                  <a:pt x="0" y="0"/>
                </a:moveTo>
                <a:lnTo>
                  <a:pt x="1074810" y="0"/>
                </a:lnTo>
                <a:lnTo>
                  <a:pt x="1074810" y="1202038"/>
                </a:lnTo>
                <a:lnTo>
                  <a:pt x="0" y="12020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5732" t="-81358" r="-163557" b="-77312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DAGolq9A3iM</dc:identifier>
  <dcterms:modified xsi:type="dcterms:W3CDTF">2011-08-01T06:04:30Z</dcterms:modified>
  <cp:revision>1</cp:revision>
  <dc:title>HelpConnect</dc:title>
</cp:coreProperties>
</file>